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57" r:id="rId4"/>
    <p:sldId id="258" r:id="rId5"/>
    <p:sldId id="264" r:id="rId6"/>
    <p:sldId id="259"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Canva Sans" panose="020B0604020202020204" charset="0"/>
      <p:regular r:id="rId13"/>
    </p:embeddedFont>
    <p:embeddedFont>
      <p:font typeface="Open Sans" panose="020B0604020202020204" charset="0"/>
      <p:regular r:id="rId14"/>
      <p:bold r:id="rId15"/>
      <p:italic r:id="rId16"/>
      <p:boldItalic r:id="rId17"/>
    </p:embeddedFont>
    <p:embeddedFont>
      <p:font typeface="Open Sans 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6" d="100"/>
          <a:sy n="66" d="100"/>
        </p:scale>
        <p:origin x="38" y="-3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gis.chervonograd-rada.gov.ua/home" TargetMode="External"/><Relationship Id="rId2" Type="http://schemas.openxmlformats.org/officeDocument/2006/relationships/hyperlink" Target="https://mbk.city-adm.lviv.ua/home" TargetMode="External"/><Relationship Id="rId1" Type="http://schemas.openxmlformats.org/officeDocument/2006/relationships/slideLayout" Target="../slideLayouts/slideLayout7.xml"/><Relationship Id="rId6" Type="http://schemas.openxmlformats.org/officeDocument/2006/relationships/hyperlink" Target="https://doi.org/10.32347/2076-815x.2024.87.330-341" TargetMode="External"/><Relationship Id="rId5" Type="http://schemas.openxmlformats.org/officeDocument/2006/relationships/hyperlink" Target="https://geo.rv.ua/home" TargetMode="External"/><Relationship Id="rId4" Type="http://schemas.openxmlformats.org/officeDocument/2006/relationships/hyperlink" Target="https://geo.lutskrada.gov.ua/hom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09316" y="2319079"/>
            <a:ext cx="15069363" cy="1781175"/>
          </a:xfrm>
          <a:prstGeom prst="rect">
            <a:avLst/>
          </a:prstGeom>
        </p:spPr>
        <p:txBody>
          <a:bodyPr lIns="0" tIns="0" rIns="0" bIns="0" rtlCol="0" anchor="t">
            <a:spAutoFit/>
          </a:bodyPr>
          <a:lstStyle/>
          <a:p>
            <a:pPr marL="0" lvl="0" indent="0" algn="ctr">
              <a:lnSpc>
                <a:spcPts val="4705"/>
              </a:lnSpc>
            </a:pPr>
            <a:r>
              <a:rPr lang="en-US" sz="2600" b="1" dirty="0" err="1">
                <a:solidFill>
                  <a:srgbClr val="000000"/>
                </a:solidFill>
                <a:latin typeface="Open Sans Bold"/>
                <a:ea typeface="Open Sans Bold"/>
                <a:cs typeface="Open Sans Bold"/>
                <a:sym typeface="Open Sans Bold"/>
              </a:rPr>
              <a:t>Звіт</a:t>
            </a:r>
            <a:r>
              <a:rPr lang="en-US" sz="2600" b="1" dirty="0">
                <a:solidFill>
                  <a:srgbClr val="000000"/>
                </a:solidFill>
                <a:latin typeface="Open Sans Bold"/>
                <a:ea typeface="Open Sans Bold"/>
                <a:cs typeface="Open Sans Bold"/>
                <a:sym typeface="Open Sans Bold"/>
              </a:rPr>
              <a:t> </a:t>
            </a:r>
            <a:r>
              <a:rPr lang="en-US" sz="2600" b="1" dirty="0" err="1">
                <a:solidFill>
                  <a:srgbClr val="000000"/>
                </a:solidFill>
                <a:latin typeface="Open Sans Bold"/>
                <a:ea typeface="Open Sans Bold"/>
                <a:cs typeface="Open Sans Bold"/>
                <a:sym typeface="Open Sans Bold"/>
              </a:rPr>
              <a:t>про</a:t>
            </a:r>
            <a:r>
              <a:rPr lang="en-US" sz="2600" b="1" dirty="0">
                <a:solidFill>
                  <a:srgbClr val="000000"/>
                </a:solidFill>
                <a:latin typeface="Open Sans Bold"/>
                <a:ea typeface="Open Sans Bold"/>
                <a:cs typeface="Open Sans Bold"/>
                <a:sym typeface="Open Sans Bold"/>
              </a:rPr>
              <a:t> </a:t>
            </a:r>
            <a:r>
              <a:rPr lang="en-US" sz="2600" b="1" dirty="0" err="1">
                <a:solidFill>
                  <a:srgbClr val="000000"/>
                </a:solidFill>
                <a:latin typeface="Open Sans Bold"/>
                <a:ea typeface="Open Sans Bold"/>
                <a:cs typeface="Open Sans Bold"/>
                <a:sym typeface="Open Sans Bold"/>
              </a:rPr>
              <a:t>виконання</a:t>
            </a:r>
            <a:r>
              <a:rPr lang="en-US" sz="2600" b="1" dirty="0">
                <a:solidFill>
                  <a:srgbClr val="000000"/>
                </a:solidFill>
                <a:latin typeface="Open Sans Bold"/>
                <a:ea typeface="Open Sans Bold"/>
                <a:cs typeface="Open Sans Bold"/>
                <a:sym typeface="Open Sans Bold"/>
              </a:rPr>
              <a:t> </a:t>
            </a:r>
          </a:p>
          <a:p>
            <a:pPr marL="0" lvl="0" indent="0" algn="ctr">
              <a:lnSpc>
                <a:spcPts val="4705"/>
              </a:lnSpc>
            </a:pPr>
            <a:r>
              <a:rPr lang="en-US" sz="2600" b="1" dirty="0" err="1">
                <a:solidFill>
                  <a:srgbClr val="000000"/>
                </a:solidFill>
                <a:latin typeface="Open Sans Bold"/>
                <a:ea typeface="Open Sans Bold"/>
                <a:cs typeface="Open Sans Bold"/>
                <a:sym typeface="Open Sans Bold"/>
              </a:rPr>
              <a:t>Індивідуального</a:t>
            </a:r>
            <a:r>
              <a:rPr lang="en-US" sz="2600" b="1" dirty="0">
                <a:solidFill>
                  <a:srgbClr val="000000"/>
                </a:solidFill>
                <a:latin typeface="Open Sans Bold"/>
                <a:ea typeface="Open Sans Bold"/>
                <a:cs typeface="Open Sans Bold"/>
                <a:sym typeface="Open Sans Bold"/>
              </a:rPr>
              <a:t> </a:t>
            </a:r>
            <a:r>
              <a:rPr lang="en-US" sz="2600" b="1" dirty="0" err="1">
                <a:solidFill>
                  <a:srgbClr val="000000"/>
                </a:solidFill>
                <a:latin typeface="Open Sans Bold"/>
                <a:ea typeface="Open Sans Bold"/>
                <a:cs typeface="Open Sans Bold"/>
                <a:sym typeface="Open Sans Bold"/>
              </a:rPr>
              <a:t>плану</a:t>
            </a:r>
            <a:r>
              <a:rPr lang="en-US" sz="2600" b="1" dirty="0">
                <a:solidFill>
                  <a:srgbClr val="000000"/>
                </a:solidFill>
                <a:latin typeface="Open Sans Bold"/>
                <a:ea typeface="Open Sans Bold"/>
                <a:cs typeface="Open Sans Bold"/>
                <a:sym typeface="Open Sans Bold"/>
              </a:rPr>
              <a:t> </a:t>
            </a:r>
            <a:r>
              <a:rPr lang="en-US" sz="2600" b="1" dirty="0" err="1">
                <a:solidFill>
                  <a:srgbClr val="000000"/>
                </a:solidFill>
                <a:latin typeface="Open Sans Bold"/>
                <a:ea typeface="Open Sans Bold"/>
                <a:cs typeface="Open Sans Bold"/>
                <a:sym typeface="Open Sans Bold"/>
              </a:rPr>
              <a:t>наукової</a:t>
            </a:r>
            <a:r>
              <a:rPr lang="en-US" sz="2600" b="1" dirty="0">
                <a:solidFill>
                  <a:srgbClr val="000000"/>
                </a:solidFill>
                <a:latin typeface="Open Sans Bold"/>
                <a:ea typeface="Open Sans Bold"/>
                <a:cs typeface="Open Sans Bold"/>
                <a:sym typeface="Open Sans Bold"/>
              </a:rPr>
              <a:t> </a:t>
            </a:r>
            <a:r>
              <a:rPr lang="en-US" sz="2600" b="1" dirty="0" err="1">
                <a:solidFill>
                  <a:srgbClr val="000000"/>
                </a:solidFill>
                <a:latin typeface="Open Sans Bold"/>
                <a:ea typeface="Open Sans Bold"/>
                <a:cs typeface="Open Sans Bold"/>
                <a:sym typeface="Open Sans Bold"/>
              </a:rPr>
              <a:t>роботи</a:t>
            </a:r>
            <a:r>
              <a:rPr lang="en-US" sz="2600" b="1" dirty="0">
                <a:solidFill>
                  <a:srgbClr val="000000"/>
                </a:solidFill>
                <a:latin typeface="Open Sans Bold"/>
                <a:ea typeface="Open Sans Bold"/>
                <a:cs typeface="Open Sans Bold"/>
                <a:sym typeface="Open Sans Bold"/>
              </a:rPr>
              <a:t> </a:t>
            </a:r>
            <a:r>
              <a:rPr lang="en-US" sz="2600" b="1" dirty="0" err="1">
                <a:solidFill>
                  <a:srgbClr val="000000"/>
                </a:solidFill>
                <a:latin typeface="Open Sans Bold"/>
                <a:ea typeface="Open Sans Bold"/>
                <a:cs typeface="Open Sans Bold"/>
                <a:sym typeface="Open Sans Bold"/>
              </a:rPr>
              <a:t>аспіранта</a:t>
            </a:r>
            <a:r>
              <a:rPr lang="en-US" sz="2600" b="1" dirty="0">
                <a:solidFill>
                  <a:srgbClr val="000000"/>
                </a:solidFill>
                <a:latin typeface="Open Sans Bold"/>
                <a:ea typeface="Open Sans Bold"/>
                <a:cs typeface="Open Sans Bold"/>
                <a:sym typeface="Open Sans Bold"/>
              </a:rPr>
              <a:t> </a:t>
            </a:r>
          </a:p>
          <a:p>
            <a:pPr marL="0" lvl="0" indent="0" algn="ctr">
              <a:lnSpc>
                <a:spcPts val="4705"/>
              </a:lnSpc>
            </a:pPr>
            <a:r>
              <a:rPr lang="en-US" sz="2600" b="1" dirty="0" err="1">
                <a:solidFill>
                  <a:srgbClr val="000000"/>
                </a:solidFill>
                <a:latin typeface="Open Sans Bold"/>
                <a:ea typeface="Open Sans Bold"/>
                <a:cs typeface="Open Sans Bold"/>
                <a:sym typeface="Open Sans Bold"/>
              </a:rPr>
              <a:t>Гур'янова</a:t>
            </a:r>
            <a:r>
              <a:rPr lang="en-US" sz="2600" b="1" dirty="0">
                <a:solidFill>
                  <a:srgbClr val="000000"/>
                </a:solidFill>
                <a:latin typeface="Open Sans Bold"/>
                <a:ea typeface="Open Sans Bold"/>
                <a:cs typeface="Open Sans Bold"/>
                <a:sym typeface="Open Sans Bold"/>
              </a:rPr>
              <a:t> </a:t>
            </a:r>
            <a:r>
              <a:rPr lang="en-US" sz="2600" b="1" dirty="0" err="1">
                <a:solidFill>
                  <a:srgbClr val="000000"/>
                </a:solidFill>
                <a:latin typeface="Open Sans Bold"/>
                <a:ea typeface="Open Sans Bold"/>
                <a:cs typeface="Open Sans Bold"/>
                <a:sym typeface="Open Sans Bold"/>
              </a:rPr>
              <a:t>Владислава</a:t>
            </a:r>
            <a:r>
              <a:rPr lang="en-US" sz="2600" b="1" dirty="0">
                <a:solidFill>
                  <a:srgbClr val="000000"/>
                </a:solidFill>
                <a:latin typeface="Open Sans Bold"/>
                <a:ea typeface="Open Sans Bold"/>
                <a:cs typeface="Open Sans Bold"/>
                <a:sym typeface="Open Sans Bold"/>
              </a:rPr>
              <a:t> </a:t>
            </a:r>
            <a:r>
              <a:rPr lang="en-US" sz="2600" b="1" dirty="0" err="1">
                <a:solidFill>
                  <a:srgbClr val="000000"/>
                </a:solidFill>
                <a:latin typeface="Open Sans Bold"/>
                <a:ea typeface="Open Sans Bold"/>
                <a:cs typeface="Open Sans Bold"/>
                <a:sym typeface="Open Sans Bold"/>
              </a:rPr>
              <a:t>Ігоровича</a:t>
            </a:r>
            <a:endParaRPr lang="en-US" sz="2600" b="1" dirty="0">
              <a:solidFill>
                <a:srgbClr val="000000"/>
              </a:solidFill>
              <a:latin typeface="Open Sans Bold"/>
              <a:ea typeface="Open Sans Bold"/>
              <a:cs typeface="Open Sans Bold"/>
              <a:sym typeface="Open Sans Bold"/>
            </a:endParaRPr>
          </a:p>
        </p:txBody>
      </p:sp>
      <p:sp>
        <p:nvSpPr>
          <p:cNvPr id="3" name="TextBox 3"/>
          <p:cNvSpPr txBox="1"/>
          <p:nvPr/>
        </p:nvSpPr>
        <p:spPr>
          <a:xfrm>
            <a:off x="7467600" y="6972300"/>
            <a:ext cx="9686051" cy="1744067"/>
          </a:xfrm>
          <a:prstGeom prst="rect">
            <a:avLst/>
          </a:prstGeom>
        </p:spPr>
        <p:txBody>
          <a:bodyPr wrap="square" lIns="0" tIns="0" rIns="0" bIns="0" rtlCol="0" anchor="t">
            <a:spAutoFit/>
          </a:bodyPr>
          <a:lstStyle/>
          <a:p>
            <a:pPr algn="r">
              <a:lnSpc>
                <a:spcPts val="3418"/>
              </a:lnSpc>
            </a:pPr>
            <a:r>
              <a:rPr lang="en-US" sz="2200" dirty="0" err="1">
                <a:solidFill>
                  <a:srgbClr val="000000"/>
                </a:solidFill>
                <a:latin typeface="Open Sans"/>
                <a:ea typeface="Open Sans"/>
                <a:cs typeface="Open Sans"/>
                <a:sym typeface="Open Sans"/>
              </a:rPr>
              <a:t>Кафедра</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геоінформатики</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та</a:t>
            </a:r>
            <a:r>
              <a:rPr lang="en-US" sz="2200" dirty="0">
                <a:solidFill>
                  <a:srgbClr val="000000"/>
                </a:solidFill>
                <a:latin typeface="Open Sans"/>
                <a:ea typeface="Open Sans"/>
                <a:cs typeface="Open Sans"/>
                <a:sym typeface="Open Sans"/>
              </a:rPr>
              <a:t> </a:t>
            </a:r>
            <a:r>
              <a:rPr lang="en-US" sz="2200" dirty="0" err="1">
                <a:solidFill>
                  <a:srgbClr val="000000"/>
                </a:solidFill>
                <a:latin typeface="Open Sans"/>
                <a:ea typeface="Open Sans"/>
                <a:cs typeface="Open Sans"/>
                <a:sym typeface="Open Sans"/>
              </a:rPr>
              <a:t>фотограмметрії</a:t>
            </a:r>
            <a:r>
              <a:rPr lang="en-US" sz="2200" dirty="0">
                <a:solidFill>
                  <a:srgbClr val="000000"/>
                </a:solidFill>
                <a:latin typeface="Open Sans"/>
                <a:ea typeface="Open Sans"/>
                <a:cs typeface="Open Sans"/>
                <a:sym typeface="Open Sans"/>
              </a:rPr>
              <a:t> </a:t>
            </a:r>
          </a:p>
          <a:p>
            <a:pPr algn="r">
              <a:lnSpc>
                <a:spcPts val="3418"/>
              </a:lnSpc>
            </a:pPr>
            <a:r>
              <a:rPr lang="en-US" sz="2200" dirty="0" err="1">
                <a:solidFill>
                  <a:srgbClr val="000000"/>
                </a:solidFill>
                <a:latin typeface="Open Sans"/>
                <a:ea typeface="Open Sans"/>
                <a:cs typeface="Open Sans"/>
                <a:sym typeface="Open Sans"/>
              </a:rPr>
              <a:t>Факультету</a:t>
            </a:r>
            <a:r>
              <a:rPr lang="en-US" sz="2200" dirty="0">
                <a:solidFill>
                  <a:srgbClr val="000000"/>
                </a:solidFill>
                <a:latin typeface="Open Sans"/>
                <a:ea typeface="Open Sans"/>
                <a:cs typeface="Open Sans"/>
                <a:sym typeface="Open Sans"/>
              </a:rPr>
              <a:t> ГІСУТ</a:t>
            </a:r>
          </a:p>
          <a:p>
            <a:pPr marL="0" lvl="0" indent="0" algn="r">
              <a:lnSpc>
                <a:spcPts val="3418"/>
              </a:lnSpc>
            </a:pPr>
            <a:r>
              <a:rPr lang="en-US" sz="2200" u="none" dirty="0" err="1">
                <a:solidFill>
                  <a:srgbClr val="000000"/>
                </a:solidFill>
                <a:latin typeface="Open Sans"/>
                <a:ea typeface="Open Sans"/>
                <a:cs typeface="Open Sans"/>
                <a:sym typeface="Open Sans"/>
              </a:rPr>
              <a:t>Спеціальність</a:t>
            </a:r>
            <a:r>
              <a:rPr lang="en-US" sz="2200" u="none" dirty="0">
                <a:solidFill>
                  <a:srgbClr val="000000"/>
                </a:solidFill>
                <a:latin typeface="Open Sans"/>
                <a:ea typeface="Open Sans"/>
                <a:cs typeface="Open Sans"/>
                <a:sym typeface="Open Sans"/>
              </a:rPr>
              <a:t>: 193 </a:t>
            </a:r>
            <a:r>
              <a:rPr lang="en-US" sz="2200" u="none" dirty="0" err="1">
                <a:solidFill>
                  <a:srgbClr val="000000"/>
                </a:solidFill>
                <a:latin typeface="Open Sans"/>
                <a:ea typeface="Open Sans"/>
                <a:cs typeface="Open Sans"/>
                <a:sym typeface="Open Sans"/>
              </a:rPr>
              <a:t>Геодезія</a:t>
            </a:r>
            <a:r>
              <a:rPr lang="en-US" sz="2200" u="none" dirty="0">
                <a:solidFill>
                  <a:srgbClr val="000000"/>
                </a:solidFill>
                <a:latin typeface="Open Sans"/>
                <a:ea typeface="Open Sans"/>
                <a:cs typeface="Open Sans"/>
                <a:sym typeface="Open Sans"/>
              </a:rPr>
              <a:t> </a:t>
            </a:r>
            <a:r>
              <a:rPr lang="en-US" sz="2200" u="none" dirty="0" err="1">
                <a:solidFill>
                  <a:srgbClr val="000000"/>
                </a:solidFill>
                <a:latin typeface="Open Sans"/>
                <a:ea typeface="Open Sans"/>
                <a:cs typeface="Open Sans"/>
                <a:sym typeface="Open Sans"/>
              </a:rPr>
              <a:t>та</a:t>
            </a:r>
            <a:r>
              <a:rPr lang="en-US" sz="2200" u="none" dirty="0">
                <a:solidFill>
                  <a:srgbClr val="000000"/>
                </a:solidFill>
                <a:latin typeface="Open Sans"/>
                <a:ea typeface="Open Sans"/>
                <a:cs typeface="Open Sans"/>
                <a:sym typeface="Open Sans"/>
              </a:rPr>
              <a:t> </a:t>
            </a:r>
            <a:r>
              <a:rPr lang="en-US" sz="2200" u="none" dirty="0" err="1">
                <a:solidFill>
                  <a:srgbClr val="000000"/>
                </a:solidFill>
                <a:latin typeface="Open Sans"/>
                <a:ea typeface="Open Sans"/>
                <a:cs typeface="Open Sans"/>
                <a:sym typeface="Open Sans"/>
              </a:rPr>
              <a:t>землеустрій</a:t>
            </a:r>
            <a:endParaRPr lang="en-US" sz="2200" u="none" dirty="0">
              <a:solidFill>
                <a:srgbClr val="000000"/>
              </a:solidFill>
              <a:latin typeface="Open Sans"/>
              <a:ea typeface="Open Sans"/>
              <a:cs typeface="Open Sans"/>
              <a:sym typeface="Open Sans"/>
            </a:endParaRPr>
          </a:p>
          <a:p>
            <a:pPr lvl="0" algn="r">
              <a:lnSpc>
                <a:spcPts val="3418"/>
              </a:lnSpc>
            </a:pPr>
            <a:r>
              <a:rPr lang="uk-UA" sz="2200" u="none" dirty="0">
                <a:solidFill>
                  <a:srgbClr val="000000"/>
                </a:solidFill>
                <a:latin typeface="Open Sans"/>
                <a:ea typeface="Open Sans"/>
                <a:cs typeface="Open Sans"/>
                <a:sym typeface="Open Sans"/>
              </a:rPr>
              <a:t>Науковий керівник </a:t>
            </a:r>
            <a:r>
              <a:rPr lang="uk-UA" sz="2200" dirty="0">
                <a:solidFill>
                  <a:srgbClr val="000000"/>
                </a:solidFill>
                <a:latin typeface="Open Sans"/>
                <a:ea typeface="Open Sans"/>
                <a:cs typeface="Open Sans"/>
                <a:sym typeface="Open Sans"/>
              </a:rPr>
              <a:t>д-р </a:t>
            </a:r>
            <a:r>
              <a:rPr lang="uk-UA" sz="2200" dirty="0" err="1">
                <a:solidFill>
                  <a:srgbClr val="000000"/>
                </a:solidFill>
                <a:latin typeface="Open Sans"/>
                <a:ea typeface="Open Sans"/>
                <a:cs typeface="Open Sans"/>
                <a:sym typeface="Open Sans"/>
              </a:rPr>
              <a:t>техн</a:t>
            </a:r>
            <a:r>
              <a:rPr lang="uk-UA" sz="2200" dirty="0">
                <a:solidFill>
                  <a:srgbClr val="000000"/>
                </a:solidFill>
                <a:latin typeface="Open Sans"/>
                <a:ea typeface="Open Sans"/>
                <a:cs typeface="Open Sans"/>
                <a:sym typeface="Open Sans"/>
              </a:rPr>
              <a:t>. наук, професор</a:t>
            </a:r>
            <a:r>
              <a:rPr lang="en-US" sz="2200" dirty="0">
                <a:solidFill>
                  <a:srgbClr val="000000"/>
                </a:solidFill>
                <a:latin typeface="Open Sans"/>
                <a:ea typeface="Open Sans"/>
                <a:cs typeface="Open Sans"/>
                <a:sym typeface="Open Sans"/>
              </a:rPr>
              <a:t> </a:t>
            </a:r>
            <a:r>
              <a:rPr lang="uk-UA" sz="2200" u="none" dirty="0">
                <a:solidFill>
                  <a:srgbClr val="000000"/>
                </a:solidFill>
                <a:latin typeface="Open Sans"/>
                <a:ea typeface="Open Sans"/>
                <a:cs typeface="Open Sans"/>
                <a:sym typeface="Open Sans"/>
              </a:rPr>
              <a:t>Карпінський Ю.О</a:t>
            </a:r>
            <a:endParaRPr lang="en-US" sz="2200" u="none" dirty="0">
              <a:solidFill>
                <a:srgbClr val="000000"/>
              </a:solidFill>
              <a:latin typeface="Open Sans"/>
              <a:ea typeface="Open Sans"/>
              <a:cs typeface="Open Sans"/>
              <a:sym typeface="Open Sans"/>
            </a:endParaRPr>
          </a:p>
        </p:txBody>
      </p:sp>
      <p:sp>
        <p:nvSpPr>
          <p:cNvPr id="6" name="TextBox 6"/>
          <p:cNvSpPr txBox="1"/>
          <p:nvPr/>
        </p:nvSpPr>
        <p:spPr>
          <a:xfrm>
            <a:off x="2877579" y="4851210"/>
            <a:ext cx="13146821" cy="677621"/>
          </a:xfrm>
          <a:prstGeom prst="rect">
            <a:avLst/>
          </a:prstGeom>
        </p:spPr>
        <p:txBody>
          <a:bodyPr lIns="0" tIns="0" rIns="0" bIns="0" rtlCol="0" anchor="t">
            <a:spAutoFit/>
          </a:bodyPr>
          <a:lstStyle/>
          <a:p>
            <a:pPr marL="0" lvl="0" indent="0" algn="ctr">
              <a:lnSpc>
                <a:spcPts val="2558"/>
              </a:lnSpc>
              <a:spcBef>
                <a:spcPct val="0"/>
              </a:spcBef>
            </a:pPr>
            <a:r>
              <a:rPr lang="en-US" sz="2600" b="1" u="none" strike="noStrike" dirty="0" err="1">
                <a:solidFill>
                  <a:srgbClr val="000000"/>
                </a:solidFill>
                <a:latin typeface="Open Sans Bold"/>
                <a:ea typeface="Open Sans Bold"/>
                <a:cs typeface="Open Sans Bold"/>
                <a:sym typeface="Open Sans Bold"/>
              </a:rPr>
              <a:t>Тема</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дисертації</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Методичні</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основи</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розроблення</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електронного</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кабінету</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геодезиста</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на</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геопорталах</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місцевого</a:t>
            </a:r>
            <a:r>
              <a:rPr lang="en-US" sz="2600" b="1" u="none" strike="noStrike" dirty="0">
                <a:solidFill>
                  <a:srgbClr val="000000"/>
                </a:solidFill>
                <a:latin typeface="Open Sans Bold"/>
                <a:ea typeface="Open Sans Bold"/>
                <a:cs typeface="Open Sans Bold"/>
                <a:sym typeface="Open Sans Bold"/>
              </a:rPr>
              <a:t> </a:t>
            </a:r>
            <a:r>
              <a:rPr lang="en-US" sz="2600" b="1" u="none" strike="noStrike" dirty="0" err="1">
                <a:solidFill>
                  <a:srgbClr val="000000"/>
                </a:solidFill>
                <a:latin typeface="Open Sans Bold"/>
                <a:ea typeface="Open Sans Bold"/>
                <a:cs typeface="Open Sans Bold"/>
                <a:sym typeface="Open Sans Bold"/>
              </a:rPr>
              <a:t>рівня</a:t>
            </a:r>
            <a:endParaRPr lang="en-US" sz="2600" b="1" u="none" strike="noStrike" dirty="0">
              <a:solidFill>
                <a:srgbClr val="000000"/>
              </a:solidFill>
              <a:latin typeface="Open Sans Bold"/>
              <a:ea typeface="Open Sans Bold"/>
              <a:cs typeface="Open Sans Bold"/>
              <a:sym typeface="Open Sans Bold"/>
            </a:endParaRPr>
          </a:p>
        </p:txBody>
      </p:sp>
      <p:sp>
        <p:nvSpPr>
          <p:cNvPr id="7" name="TextBox 6">
            <a:extLst>
              <a:ext uri="{FF2B5EF4-FFF2-40B4-BE49-F238E27FC236}">
                <a16:creationId xmlns:a16="http://schemas.microsoft.com/office/drawing/2014/main" id="{8CFD5168-3458-D663-5C27-C30246C6799A}"/>
              </a:ext>
            </a:extLst>
          </p:cNvPr>
          <p:cNvSpPr txBox="1"/>
          <p:nvPr/>
        </p:nvSpPr>
        <p:spPr>
          <a:xfrm>
            <a:off x="2314574" y="614978"/>
            <a:ext cx="13658849" cy="707886"/>
          </a:xfrm>
          <a:prstGeom prst="rect">
            <a:avLst/>
          </a:prstGeom>
          <a:noFill/>
        </p:spPr>
        <p:txBody>
          <a:bodyPr wrap="square">
            <a:spAutoFit/>
          </a:bodyPr>
          <a:lstStyle/>
          <a:p>
            <a:pPr algn="ctr"/>
            <a:r>
              <a:rPr lang="uk-UA" sz="2000" b="1" dirty="0">
                <a:latin typeface="Open Sans Bold" panose="020B0806030504020204" pitchFamily="34" charset="0"/>
                <a:ea typeface="Open Sans Bold" panose="020B0806030504020204" pitchFamily="34" charset="0"/>
                <a:cs typeface="Open Sans Bold" panose="020B0806030504020204" pitchFamily="34" charset="0"/>
              </a:rPr>
              <a:t>КИЇВСЬКИЙ НАЦІОНАЛЬНИЙ УНІВЕРСИТЕТ БУДІВНИЦТВА І АРХІТЕКТУРИ</a:t>
            </a:r>
          </a:p>
          <a:p>
            <a:pPr algn="ctr"/>
            <a:r>
              <a:rPr lang="uk-UA" sz="2000" dirty="0">
                <a:latin typeface="Open Sans Bold" panose="020B0806030504020204" pitchFamily="34" charset="0"/>
                <a:ea typeface="Open Sans Bold" panose="020B0806030504020204" pitchFamily="34" charset="0"/>
                <a:cs typeface="Open Sans Bold" panose="020B0806030504020204" pitchFamily="34" charset="0"/>
              </a:rPr>
              <a:t>Кафедра </a:t>
            </a:r>
            <a:r>
              <a:rPr lang="uk-UA" sz="2000" dirty="0" err="1">
                <a:latin typeface="Open Sans Bold" panose="020B0806030504020204" pitchFamily="34" charset="0"/>
                <a:ea typeface="Open Sans Bold" panose="020B0806030504020204" pitchFamily="34" charset="0"/>
                <a:cs typeface="Open Sans Bold" panose="020B0806030504020204" pitchFamily="34" charset="0"/>
              </a:rPr>
              <a:t>геоінформатики</a:t>
            </a:r>
            <a:r>
              <a:rPr lang="uk-UA" sz="2000" dirty="0">
                <a:latin typeface="Open Sans Bold" panose="020B0806030504020204" pitchFamily="34" charset="0"/>
                <a:ea typeface="Open Sans Bold" panose="020B0806030504020204" pitchFamily="34" charset="0"/>
                <a:cs typeface="Open Sans Bold" panose="020B0806030504020204" pitchFamily="34" charset="0"/>
              </a:rPr>
              <a:t> і фотограмметрії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flipV="1">
            <a:off x="177775" y="1310815"/>
            <a:ext cx="18288049" cy="9525"/>
          </a:xfrm>
          <a:prstGeom prst="line">
            <a:avLst/>
          </a:prstGeom>
          <a:ln w="19050" cap="flat">
            <a:solidFill>
              <a:srgbClr val="000000"/>
            </a:solidFill>
            <a:prstDash val="solid"/>
            <a:headEnd type="none" w="sm" len="sm"/>
            <a:tailEnd type="none" w="sm" len="sm"/>
          </a:ln>
        </p:spPr>
      </p:sp>
      <p:sp>
        <p:nvSpPr>
          <p:cNvPr id="3" name="TextBox 3"/>
          <p:cNvSpPr txBox="1"/>
          <p:nvPr/>
        </p:nvSpPr>
        <p:spPr>
          <a:xfrm>
            <a:off x="853356" y="685975"/>
            <a:ext cx="13146821" cy="291042"/>
          </a:xfrm>
          <a:prstGeom prst="rect">
            <a:avLst/>
          </a:prstGeom>
        </p:spPr>
        <p:txBody>
          <a:bodyPr lIns="0" tIns="0" rIns="0" bIns="0" rtlCol="0" anchor="t">
            <a:spAutoFit/>
          </a:bodyPr>
          <a:lstStyle/>
          <a:p>
            <a:pPr marL="0" lvl="0" indent="0" algn="l">
              <a:lnSpc>
                <a:spcPts val="2160"/>
              </a:lnSpc>
              <a:spcBef>
                <a:spcPct val="0"/>
              </a:spcBef>
            </a:pPr>
            <a:r>
              <a:rPr lang="uk-UA" sz="2400" b="1" dirty="0">
                <a:solidFill>
                  <a:srgbClr val="000000"/>
                </a:solidFill>
                <a:latin typeface="Open Sans Bold"/>
                <a:ea typeface="Open Sans Bold"/>
                <a:cs typeface="Open Sans Bold"/>
                <a:sym typeface="Open Sans Bold"/>
              </a:rPr>
              <a:t>І</a:t>
            </a:r>
            <a:r>
              <a:rPr lang="en-US" sz="2400" b="1" dirty="0" err="1">
                <a:solidFill>
                  <a:srgbClr val="000000"/>
                </a:solidFill>
                <a:latin typeface="Open Sans Bold"/>
                <a:ea typeface="Open Sans Bold"/>
                <a:cs typeface="Open Sans Bold"/>
                <a:sym typeface="Open Sans Bold"/>
              </a:rPr>
              <a:t>нформація</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щодо</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виконання</a:t>
            </a:r>
            <a:r>
              <a:rPr lang="en-US" sz="2400" b="1" dirty="0">
                <a:solidFill>
                  <a:srgbClr val="000000"/>
                </a:solidFill>
                <a:latin typeface="Open Sans Bold"/>
                <a:ea typeface="Open Sans Bold"/>
                <a:cs typeface="Open Sans Bold"/>
                <a:sym typeface="Open Sans Bold"/>
              </a:rPr>
              <a:t> </a:t>
            </a:r>
            <a:r>
              <a:rPr lang="uk-UA" sz="2400" b="1" dirty="0">
                <a:solidFill>
                  <a:srgbClr val="000000"/>
                </a:solidFill>
                <a:latin typeface="Open Sans Bold"/>
                <a:ea typeface="Open Sans Bold"/>
                <a:cs typeface="Open Sans Bold"/>
                <a:sym typeface="Open Sans Bold"/>
              </a:rPr>
              <a:t>освітньої програми</a:t>
            </a:r>
            <a:endParaRPr lang="en-US" sz="2400" b="1" dirty="0">
              <a:solidFill>
                <a:srgbClr val="000000"/>
              </a:solidFill>
              <a:latin typeface="Open Sans Bold"/>
              <a:ea typeface="Open Sans Bold"/>
              <a:cs typeface="Open Sans Bold"/>
              <a:sym typeface="Open Sans Bold"/>
            </a:endParaRPr>
          </a:p>
        </p:txBody>
      </p:sp>
      <p:sp>
        <p:nvSpPr>
          <p:cNvPr id="4" name="TextBox 4"/>
          <p:cNvSpPr txBox="1"/>
          <p:nvPr/>
        </p:nvSpPr>
        <p:spPr>
          <a:xfrm>
            <a:off x="1028700" y="1971062"/>
            <a:ext cx="10020300" cy="4803238"/>
          </a:xfrm>
          <a:prstGeom prst="rect">
            <a:avLst/>
          </a:prstGeom>
        </p:spPr>
        <p:txBody>
          <a:bodyPr wrap="square" lIns="0" tIns="0" rIns="0" bIns="0" rtlCol="0" anchor="t">
            <a:spAutoFit/>
          </a:bodyPr>
          <a:lstStyle/>
          <a:p>
            <a:r>
              <a:rPr lang="uk-UA" b="1" dirty="0">
                <a:latin typeface="Open Sans" panose="020B0604020202020204" charset="0"/>
                <a:ea typeface="Open Sans" panose="020B0604020202020204" charset="0"/>
                <a:cs typeface="Open Sans" panose="020B0604020202020204" charset="0"/>
              </a:rPr>
              <a:t>Освітня програма</a:t>
            </a:r>
            <a:endParaRPr lang="uk-UA" dirty="0">
              <a:latin typeface="Open Sans" panose="020B0604020202020204" charset="0"/>
              <a:ea typeface="Open Sans" panose="020B0604020202020204" charset="0"/>
              <a:cs typeface="Open Sans" panose="020B0604020202020204" charset="0"/>
            </a:endParaRPr>
          </a:p>
          <a:p>
            <a:pPr algn="just">
              <a:lnSpc>
                <a:spcPct val="150000"/>
              </a:lnSpc>
            </a:pPr>
            <a:r>
              <a:rPr lang="uk-UA" dirty="0">
                <a:latin typeface="Open Sans" panose="020B0604020202020204" charset="0"/>
                <a:ea typeface="Open Sans" panose="020B0604020202020204" charset="0"/>
                <a:cs typeface="Open Sans" panose="020B0604020202020204" charset="0"/>
              </a:rPr>
              <a:t>Освітня програма за 1 навчальний рік аспірантом виконана у повному обсязі. </a:t>
            </a:r>
          </a:p>
          <a:p>
            <a:pPr algn="just">
              <a:lnSpc>
                <a:spcPct val="150000"/>
              </a:lnSpc>
            </a:pPr>
            <a:endParaRPr lang="uk-UA" dirty="0">
              <a:latin typeface="Open Sans" panose="020B0604020202020204" charset="0"/>
              <a:ea typeface="Open Sans" panose="020B0604020202020204" charset="0"/>
              <a:cs typeface="Open Sans" panose="020B0604020202020204" charset="0"/>
            </a:endParaRPr>
          </a:p>
          <a:p>
            <a:pPr algn="just">
              <a:lnSpc>
                <a:spcPct val="150000"/>
              </a:lnSpc>
            </a:pPr>
            <a:r>
              <a:rPr lang="uk-UA" dirty="0">
                <a:latin typeface="Open Sans" panose="020B0604020202020204" charset="0"/>
                <a:ea typeface="Open Sans" panose="020B0604020202020204" charset="0"/>
                <a:cs typeface="Open Sans" panose="020B0604020202020204" charset="0"/>
              </a:rPr>
              <a:t>За 2 навчальний рік аспірант завершив навчальний курс з наступних дисциплін та склав екзамени: </a:t>
            </a:r>
          </a:p>
          <a:p>
            <a:pPr lvl="0" algn="just">
              <a:lnSpc>
                <a:spcPct val="150000"/>
              </a:lnSpc>
            </a:pPr>
            <a:r>
              <a:rPr lang="uk-UA" dirty="0">
                <a:latin typeface="Open Sans" panose="020B0604020202020204" charset="0"/>
                <a:ea typeface="Open Sans" panose="020B0604020202020204" charset="0"/>
                <a:cs typeface="Open Sans" panose="020B0604020202020204" charset="0"/>
              </a:rPr>
              <a:t>«Числові методи геоінформаційного моделювання»;</a:t>
            </a:r>
          </a:p>
          <a:p>
            <a:pPr lvl="0" algn="just">
              <a:lnSpc>
                <a:spcPct val="150000"/>
              </a:lnSpc>
            </a:pPr>
            <a:r>
              <a:rPr lang="uk-UA" dirty="0">
                <a:latin typeface="Open Sans" panose="020B0604020202020204" charset="0"/>
                <a:ea typeface="Open Sans" panose="020B0604020202020204" charset="0"/>
                <a:cs typeface="Open Sans" panose="020B0604020202020204" charset="0"/>
              </a:rPr>
              <a:t>«Інформаційні технології семантичної інтеграції </a:t>
            </a:r>
            <a:r>
              <a:rPr lang="uk-UA" dirty="0" err="1">
                <a:latin typeface="Open Sans" panose="020B0604020202020204" charset="0"/>
                <a:ea typeface="Open Sans" panose="020B0604020202020204" charset="0"/>
                <a:cs typeface="Open Sans" panose="020B0604020202020204" charset="0"/>
              </a:rPr>
              <a:t>геопросторових</a:t>
            </a:r>
            <a:r>
              <a:rPr lang="uk-UA" dirty="0">
                <a:latin typeface="Open Sans" panose="020B0604020202020204" charset="0"/>
                <a:ea typeface="Open Sans" panose="020B0604020202020204" charset="0"/>
                <a:cs typeface="Open Sans" panose="020B0604020202020204" charset="0"/>
              </a:rPr>
              <a:t> даних»;</a:t>
            </a:r>
          </a:p>
          <a:p>
            <a:pPr lvl="0" algn="just">
              <a:lnSpc>
                <a:spcPct val="150000"/>
              </a:lnSpc>
            </a:pPr>
            <a:r>
              <a:rPr lang="uk-UA" dirty="0">
                <a:latin typeface="Open Sans" panose="020B0604020202020204" charset="0"/>
                <a:ea typeface="Open Sans" panose="020B0604020202020204" charset="0"/>
                <a:cs typeface="Open Sans" panose="020B0604020202020204" charset="0"/>
              </a:rPr>
              <a:t>«Методи інтелектуального аналізу </a:t>
            </a:r>
            <a:r>
              <a:rPr lang="uk-UA" dirty="0" err="1">
                <a:latin typeface="Open Sans" panose="020B0604020202020204" charset="0"/>
                <a:ea typeface="Open Sans" panose="020B0604020202020204" charset="0"/>
                <a:cs typeface="Open Sans" panose="020B0604020202020204" charset="0"/>
              </a:rPr>
              <a:t>геопросторових</a:t>
            </a:r>
            <a:r>
              <a:rPr lang="uk-UA" dirty="0">
                <a:latin typeface="Open Sans" panose="020B0604020202020204" charset="0"/>
                <a:ea typeface="Open Sans" panose="020B0604020202020204" charset="0"/>
                <a:cs typeface="Open Sans" panose="020B0604020202020204" charset="0"/>
              </a:rPr>
              <a:t> даних». </a:t>
            </a:r>
          </a:p>
          <a:p>
            <a:pPr algn="just">
              <a:lnSpc>
                <a:spcPct val="150000"/>
              </a:lnSpc>
            </a:pPr>
            <a:r>
              <a:rPr lang="ru-RU" dirty="0" err="1">
                <a:latin typeface="Open Sans" panose="020B0604020202020204" charset="0"/>
                <a:ea typeface="Open Sans" panose="020B0604020202020204" charset="0"/>
                <a:cs typeface="Open Sans" panose="020B0604020202020204" charset="0"/>
              </a:rPr>
              <a:t>Освітня</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програма</a:t>
            </a:r>
            <a:r>
              <a:rPr lang="ru-RU" dirty="0">
                <a:latin typeface="Open Sans" panose="020B0604020202020204" charset="0"/>
                <a:ea typeface="Open Sans" panose="020B0604020202020204" charset="0"/>
                <a:cs typeface="Open Sans" panose="020B0604020202020204" charset="0"/>
              </a:rPr>
              <a:t> за 2 </a:t>
            </a:r>
            <a:r>
              <a:rPr lang="ru-RU" dirty="0" err="1">
                <a:latin typeface="Open Sans" panose="020B0604020202020204" charset="0"/>
                <a:ea typeface="Open Sans" panose="020B0604020202020204" charset="0"/>
                <a:cs typeface="Open Sans" panose="020B0604020202020204" charset="0"/>
              </a:rPr>
              <a:t>навчальний</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рік</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аспірантом</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виконана</a:t>
            </a:r>
            <a:r>
              <a:rPr lang="ru-RU" dirty="0">
                <a:latin typeface="Open Sans" panose="020B0604020202020204" charset="0"/>
                <a:ea typeface="Open Sans" panose="020B0604020202020204" charset="0"/>
                <a:cs typeface="Open Sans" panose="020B0604020202020204" charset="0"/>
              </a:rPr>
              <a:t> у </a:t>
            </a:r>
            <a:r>
              <a:rPr lang="ru-RU" dirty="0" err="1">
                <a:latin typeface="Open Sans" panose="020B0604020202020204" charset="0"/>
                <a:ea typeface="Open Sans" panose="020B0604020202020204" charset="0"/>
                <a:cs typeface="Open Sans" panose="020B0604020202020204" charset="0"/>
              </a:rPr>
              <a:t>повному</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обсязі</a:t>
            </a:r>
            <a:r>
              <a:rPr lang="ru-RU" dirty="0">
                <a:latin typeface="Open Sans" panose="020B0604020202020204" charset="0"/>
                <a:ea typeface="Open Sans" panose="020B0604020202020204" charset="0"/>
                <a:cs typeface="Open Sans" panose="020B0604020202020204" charset="0"/>
              </a:rPr>
              <a:t>. </a:t>
            </a:r>
          </a:p>
          <a:p>
            <a:pPr algn="just">
              <a:lnSpc>
                <a:spcPct val="150000"/>
              </a:lnSpc>
            </a:pPr>
            <a:endParaRPr lang="uk-UA" sz="1800" dirty="0">
              <a:solidFill>
                <a:srgbClr val="000000"/>
              </a:solidFill>
              <a:latin typeface="Open Sans" panose="020B0604020202020204" charset="0"/>
              <a:ea typeface="Open Sans" panose="020B0604020202020204" charset="0"/>
              <a:cs typeface="Open Sans" panose="020B0604020202020204" charset="0"/>
              <a:sym typeface="Canva Sans"/>
            </a:endParaRPr>
          </a:p>
          <a:p>
            <a:pPr algn="just">
              <a:lnSpc>
                <a:spcPct val="150000"/>
              </a:lnSpc>
            </a:pPr>
            <a:endParaRPr lang="uk-UA" dirty="0">
              <a:solidFill>
                <a:srgbClr val="000000"/>
              </a:solidFill>
              <a:latin typeface="Open Sans" panose="020B0604020202020204" charset="0"/>
              <a:ea typeface="Open Sans" panose="020B0604020202020204" charset="0"/>
              <a:cs typeface="Open Sans" panose="020B0604020202020204" charset="0"/>
              <a:sym typeface="Canva Sans"/>
            </a:endParaRPr>
          </a:p>
          <a:p>
            <a:pPr algn="just">
              <a:lnSpc>
                <a:spcPct val="150000"/>
              </a:lnSpc>
            </a:pPr>
            <a:endParaRPr lang="en-US" sz="1800" dirty="0">
              <a:solidFill>
                <a:srgbClr val="000000"/>
              </a:solidFill>
              <a:latin typeface="Open Sans" panose="020B0604020202020204" charset="0"/>
              <a:ea typeface="Open Sans" panose="020B0604020202020204" charset="0"/>
              <a:cs typeface="Open Sans" panose="020B0604020202020204" charset="0"/>
              <a:sym typeface="Canva Sans"/>
            </a:endParaRPr>
          </a:p>
        </p:txBody>
      </p:sp>
    </p:spTree>
    <p:extLst>
      <p:ext uri="{BB962C8B-B14F-4D97-AF65-F5344CB8AC3E}">
        <p14:creationId xmlns:p14="http://schemas.microsoft.com/office/powerpoint/2010/main" val="13902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flipV="1">
            <a:off x="177775" y="1310815"/>
            <a:ext cx="18288049" cy="9525"/>
          </a:xfrm>
          <a:prstGeom prst="line">
            <a:avLst/>
          </a:prstGeom>
          <a:ln w="19050" cap="flat">
            <a:solidFill>
              <a:srgbClr val="000000"/>
            </a:solidFill>
            <a:prstDash val="solid"/>
            <a:headEnd type="none" w="sm" len="sm"/>
            <a:tailEnd type="none" w="sm" len="sm"/>
          </a:ln>
        </p:spPr>
      </p:sp>
      <p:graphicFrame>
        <p:nvGraphicFramePr>
          <p:cNvPr id="3" name="Table 3"/>
          <p:cNvGraphicFramePr>
            <a:graphicFrameLocks noGrp="1"/>
          </p:cNvGraphicFramePr>
          <p:nvPr/>
        </p:nvGraphicFramePr>
        <p:xfrm>
          <a:off x="853356" y="1663240"/>
          <a:ext cx="15875000" cy="8441621"/>
        </p:xfrm>
        <a:graphic>
          <a:graphicData uri="http://schemas.openxmlformats.org/drawingml/2006/table">
            <a:tbl>
              <a:tblPr/>
              <a:tblGrid>
                <a:gridCol w="10589762">
                  <a:extLst>
                    <a:ext uri="{9D8B030D-6E8A-4147-A177-3AD203B41FA5}">
                      <a16:colId xmlns:a16="http://schemas.microsoft.com/office/drawing/2014/main" val="20000"/>
                    </a:ext>
                  </a:extLst>
                </a:gridCol>
                <a:gridCol w="2569591">
                  <a:extLst>
                    <a:ext uri="{9D8B030D-6E8A-4147-A177-3AD203B41FA5}">
                      <a16:colId xmlns:a16="http://schemas.microsoft.com/office/drawing/2014/main" val="20001"/>
                    </a:ext>
                  </a:extLst>
                </a:gridCol>
                <a:gridCol w="2715647">
                  <a:extLst>
                    <a:ext uri="{9D8B030D-6E8A-4147-A177-3AD203B41FA5}">
                      <a16:colId xmlns:a16="http://schemas.microsoft.com/office/drawing/2014/main" val="20002"/>
                    </a:ext>
                  </a:extLst>
                </a:gridCol>
              </a:tblGrid>
              <a:tr h="1109909">
                <a:tc>
                  <a:txBody>
                    <a:bodyPr/>
                    <a:lstStyle/>
                    <a:p>
                      <a:pPr algn="ctr">
                        <a:lnSpc>
                          <a:spcPts val="2196"/>
                        </a:lnSpc>
                        <a:defRPr/>
                      </a:pPr>
                      <a:r>
                        <a:rPr lang="en-US" sz="1800" b="1" spc="16">
                          <a:solidFill>
                            <a:srgbClr val="000000"/>
                          </a:solidFill>
                          <a:latin typeface="Open Sans Bold"/>
                          <a:ea typeface="Open Sans Bold"/>
                          <a:cs typeface="Open Sans Bold"/>
                          <a:sym typeface="Open Sans Bold"/>
                        </a:rPr>
                        <a:t> Зміст, обсяг наукової роботи</a:t>
                      </a:r>
                      <a:endParaRPr lang="en-US" sz="1100"/>
                    </a:p>
                    <a:p>
                      <a:pPr algn="ctr">
                        <a:lnSpc>
                          <a:spcPts val="2196"/>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000000"/>
                          </a:solidFill>
                          <a:latin typeface="Open Sans Bold"/>
                          <a:ea typeface="Open Sans Bold"/>
                          <a:cs typeface="Open Sans Bold"/>
                          <a:sym typeface="Open Sans Bold"/>
                        </a:rPr>
                        <a:t>Термін</a:t>
                      </a:r>
                      <a:endParaRPr lang="en-US" sz="1100"/>
                    </a:p>
                    <a:p>
                      <a:pPr algn="ctr">
                        <a:lnSpc>
                          <a:spcPts val="2520"/>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dirty="0" err="1">
                          <a:solidFill>
                            <a:srgbClr val="000000"/>
                          </a:solidFill>
                          <a:latin typeface="Open Sans Bold"/>
                          <a:ea typeface="Open Sans Bold"/>
                          <a:cs typeface="Open Sans Bold"/>
                          <a:sym typeface="Open Sans Bold"/>
                        </a:rPr>
                        <a:t>Статус</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виконання</a:t>
                      </a:r>
                      <a:endParaRPr lang="en-US" sz="1100" dirty="0"/>
                    </a:p>
                    <a:p>
                      <a:pPr algn="ctr">
                        <a:lnSpc>
                          <a:spcPts val="2520"/>
                        </a:lnSpc>
                      </a:pP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3932">
                <a:tc>
                  <a:txBody>
                    <a:bodyPr/>
                    <a:lstStyle/>
                    <a:p>
                      <a:pPr algn="just">
                        <a:lnSpc>
                          <a:spcPts val="1960"/>
                        </a:lnSpc>
                        <a:defRPr/>
                      </a:pPr>
                      <a:r>
                        <a:rPr lang="en-US" sz="1400" dirty="0" err="1">
                          <a:solidFill>
                            <a:srgbClr val="000000"/>
                          </a:solidFill>
                          <a:latin typeface="Open Sans"/>
                          <a:ea typeface="Open Sans"/>
                          <a:cs typeface="Open Sans"/>
                          <a:sym typeface="Open Sans"/>
                        </a:rPr>
                        <a:t>Вибір</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напряму</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та</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методів</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досліджень</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формулювання</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мети</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та</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завдань</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аналіз</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існуючого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стану</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створення</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електронних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кабінетів</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різного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призначення</a:t>
                      </a:r>
                      <a:r>
                        <a:rPr lang="en-US" sz="1400" dirty="0">
                          <a:solidFill>
                            <a:srgbClr val="000000"/>
                          </a:solidFill>
                          <a:latin typeface="Open Sans"/>
                          <a:ea typeface="Open Sans"/>
                          <a:cs typeface="Open Sans"/>
                          <a:sym typeface="Open Sans"/>
                        </a:rPr>
                        <a:t> в </a:t>
                      </a:r>
                      <a:r>
                        <a:rPr lang="en-US" sz="1400" dirty="0" err="1">
                          <a:solidFill>
                            <a:srgbClr val="000000"/>
                          </a:solidFill>
                          <a:latin typeface="Open Sans"/>
                          <a:ea typeface="Open Sans"/>
                          <a:cs typeface="Open Sans"/>
                          <a:sym typeface="Open Sans"/>
                        </a:rPr>
                        <a:t>геоінформаційних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системах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Розроблення</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та</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узгодження</a:t>
                      </a:r>
                      <a:r>
                        <a:rPr lang="en-US" sz="1400" dirty="0">
                          <a:solidFill>
                            <a:srgbClr val="000000"/>
                          </a:solidFill>
                          <a:latin typeface="Open Sans"/>
                          <a:ea typeface="Open Sans"/>
                          <a:cs typeface="Open Sans"/>
                          <a:sym typeface="Open Sans"/>
                        </a:rPr>
                        <a:t> з </a:t>
                      </a:r>
                      <a:r>
                        <a:rPr lang="en-US" sz="1400" dirty="0" err="1">
                          <a:solidFill>
                            <a:srgbClr val="000000"/>
                          </a:solidFill>
                          <a:latin typeface="Open Sans"/>
                          <a:ea typeface="Open Sans"/>
                          <a:cs typeface="Open Sans"/>
                          <a:sym typeface="Open Sans"/>
                        </a:rPr>
                        <a:t>науковим</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керівником</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індивідуального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плану</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наукової</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роботи</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загального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плану</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дисертаційного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дослідження</a:t>
                      </a:r>
                      <a:r>
                        <a:rPr lang="en-US" sz="1400" dirty="0">
                          <a:solidFill>
                            <a:srgbClr val="000000"/>
                          </a:solidFill>
                          <a:latin typeface="Open Sans"/>
                          <a:ea typeface="Open Sans"/>
                          <a:cs typeface="Open Sans"/>
                          <a:sym typeface="Open Sans"/>
                        </a:rPr>
                        <a:t>.</a:t>
                      </a:r>
                      <a:endParaRPr lang="en-US" sz="1100" dirty="0"/>
                    </a:p>
                    <a:p>
                      <a:pPr algn="just">
                        <a:lnSpc>
                          <a:spcPts val="1960"/>
                        </a:lnSpc>
                      </a:pP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Березень 2023 року</a:t>
                      </a:r>
                      <a:endParaRPr lang="en-US" sz="1100"/>
                    </a:p>
                    <a:p>
                      <a:pPr algn="ctr">
                        <a:lnSpc>
                          <a:spcPts val="1960"/>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dirty="0" err="1">
                          <a:solidFill>
                            <a:srgbClr val="000000"/>
                          </a:solidFill>
                          <a:latin typeface="Open Sans"/>
                          <a:ea typeface="Open Sans"/>
                          <a:cs typeface="Open Sans"/>
                          <a:sym typeface="Open Sans"/>
                        </a:rPr>
                        <a:t>Виконано</a:t>
                      </a: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2200">
                <a:tc>
                  <a:txBody>
                    <a:bodyPr/>
                    <a:lstStyle/>
                    <a:p>
                      <a:pPr algn="just">
                        <a:lnSpc>
                          <a:spcPts val="1960"/>
                        </a:lnSpc>
                        <a:defRPr/>
                      </a:pPr>
                      <a:r>
                        <a:rPr lang="en-US" sz="1400">
                          <a:solidFill>
                            <a:srgbClr val="000000"/>
                          </a:solidFill>
                          <a:latin typeface="Open Sans"/>
                          <a:ea typeface="Open Sans"/>
                          <a:cs typeface="Open Sans"/>
                          <a:sym typeface="Open Sans"/>
                        </a:rPr>
                        <a:t>Подання у відділ докторантури та аспірантури: індивідуального плану наукової роботи, розглянутого на засіданні кафедри та затвердженого радою Факультету; загального плану дисертаційного дослідження.</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Вересень 2023 року</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dirty="0" err="1">
                          <a:solidFill>
                            <a:srgbClr val="000000"/>
                          </a:solidFill>
                          <a:latin typeface="Open Sans"/>
                          <a:ea typeface="Open Sans"/>
                          <a:cs typeface="Open Sans"/>
                          <a:sym typeface="Open Sans"/>
                        </a:rPr>
                        <a:t>Виконано</a:t>
                      </a: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6836">
                <a:tc>
                  <a:txBody>
                    <a:bodyPr/>
                    <a:lstStyle/>
                    <a:p>
                      <a:pPr algn="just">
                        <a:lnSpc>
                          <a:spcPts val="1960"/>
                        </a:lnSpc>
                        <a:defRPr/>
                      </a:pPr>
                      <a:r>
                        <a:rPr lang="en-US" sz="1400">
                          <a:solidFill>
                            <a:srgbClr val="000000"/>
                          </a:solidFill>
                          <a:latin typeface="Open Sans"/>
                          <a:ea typeface="Open Sans"/>
                          <a:cs typeface="Open Sans"/>
                          <a:sym typeface="Open Sans"/>
                        </a:rPr>
                        <a:t>Проведення літературного огляду за обраним напрямом дисертаційного дослідження, обґрунтування актуальності досліджень та визначення новизни. Написання І розділу дисертації (аналіз існуючого стану створення електронних кабінетів різного призначення в геоінформаційних системах) - літературний огляд та аналіз існуючих поглядів та думок, що розвинулися в сучасній науці за обраним напрямом. Підготовка та подання до друку 2 статей, участь у наукових семінарах та конференціях, опублікування2 тез конференцій.</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Впродовж </a:t>
                      </a:r>
                      <a:endParaRPr lang="en-US" sz="1100"/>
                    </a:p>
                    <a:p>
                      <a:pPr algn="ctr">
                        <a:lnSpc>
                          <a:spcPts val="1960"/>
                        </a:lnSpc>
                      </a:pPr>
                      <a:r>
                        <a:rPr lang="en-US" sz="1400">
                          <a:solidFill>
                            <a:srgbClr val="000000"/>
                          </a:solidFill>
                          <a:latin typeface="Open Sans"/>
                          <a:ea typeface="Open Sans"/>
                          <a:cs typeface="Open Sans"/>
                          <a:sym typeface="Open Sans"/>
                        </a:rPr>
                        <a:t>І-ІІ семестру </a:t>
                      </a:r>
                    </a:p>
                    <a:p>
                      <a:pPr algn="ctr">
                        <a:lnSpc>
                          <a:spcPts val="1960"/>
                        </a:lnSpc>
                      </a:pPr>
                      <a:r>
                        <a:rPr lang="en-US" sz="1400">
                          <a:solidFill>
                            <a:srgbClr val="000000"/>
                          </a:solidFill>
                          <a:latin typeface="Open Sans"/>
                          <a:ea typeface="Open Sans"/>
                          <a:cs typeface="Open Sans"/>
                          <a:sym typeface="Open Sans"/>
                        </a:rPr>
                        <a:t>2022-2023 навчального року</a:t>
                      </a:r>
                    </a:p>
                    <a:p>
                      <a:pPr algn="ctr">
                        <a:lnSpc>
                          <a:spcPts val="1960"/>
                        </a:lnSpc>
                      </a:pPr>
                      <a:endParaRPr lang="en-US" sz="1400">
                        <a:solidFill>
                          <a:srgbClr val="000000"/>
                        </a:solidFill>
                        <a:latin typeface="Open Sans"/>
                        <a:ea typeface="Open Sans"/>
                        <a:cs typeface="Open Sans"/>
                        <a:sym typeface="Open Sans"/>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dirty="0" err="1">
                          <a:solidFill>
                            <a:srgbClr val="000000"/>
                          </a:solidFill>
                          <a:latin typeface="Open Sans"/>
                          <a:ea typeface="Open Sans"/>
                          <a:cs typeface="Open Sans"/>
                          <a:sym typeface="Open Sans"/>
                        </a:rPr>
                        <a:t>Виконано</a:t>
                      </a:r>
                      <a:r>
                        <a:rPr lang="en-US" sz="1400" dirty="0">
                          <a:solidFill>
                            <a:srgbClr val="000000"/>
                          </a:solidFill>
                          <a:latin typeface="Open Sans"/>
                          <a:ea typeface="Open Sans"/>
                          <a:cs typeface="Open Sans"/>
                          <a:sym typeface="Open Sans"/>
                        </a:rPr>
                        <a:t> з </a:t>
                      </a:r>
                      <a:r>
                        <a:rPr lang="en-US" sz="1400" dirty="0" err="1">
                          <a:solidFill>
                            <a:srgbClr val="000000"/>
                          </a:solidFill>
                          <a:latin typeface="Open Sans"/>
                          <a:ea typeface="Open Sans"/>
                          <a:cs typeface="Open Sans"/>
                          <a:sym typeface="Open Sans"/>
                        </a:rPr>
                        <a:t>зауваженнями</a:t>
                      </a: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4812">
                <a:tc>
                  <a:txBody>
                    <a:bodyPr/>
                    <a:lstStyle/>
                    <a:p>
                      <a:pPr algn="just">
                        <a:lnSpc>
                          <a:spcPts val="1960"/>
                        </a:lnSpc>
                        <a:defRPr/>
                      </a:pPr>
                      <a:r>
                        <a:rPr lang="en-US" sz="1400">
                          <a:solidFill>
                            <a:srgbClr val="000000"/>
                          </a:solidFill>
                          <a:latin typeface="Open Sans"/>
                          <a:ea typeface="Open Sans"/>
                          <a:cs typeface="Open Sans"/>
                          <a:sym typeface="Open Sans"/>
                        </a:rPr>
                        <a:t>Доповідь на науковому семінарі кафедри про результати проведених досліджень за І рік навчання. Звітування про виконання індивідуального плану наукової роботи на засіданні кафедри. Оформлення атестаційної картки та подання звітних документів для розгляду та затвердження на засіданні вченої ради Факультету.</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Вересень 2023 року</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Виконано</a:t>
                      </a:r>
                      <a:endParaRPr lang="en-US" sz="1100"/>
                    </a:p>
                    <a:p>
                      <a:pPr algn="ctr">
                        <a:lnSpc>
                          <a:spcPts val="196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63932">
                <a:tc>
                  <a:txBody>
                    <a:bodyPr/>
                    <a:lstStyle/>
                    <a:p>
                      <a:pPr algn="just">
                        <a:lnSpc>
                          <a:spcPts val="1960"/>
                        </a:lnSpc>
                        <a:defRPr/>
                      </a:pPr>
                      <a:r>
                        <a:rPr lang="en-US" sz="1400">
                          <a:solidFill>
                            <a:srgbClr val="000000"/>
                          </a:solidFill>
                          <a:latin typeface="Open Sans"/>
                          <a:ea typeface="Open Sans"/>
                          <a:cs typeface="Open Sans"/>
                          <a:sym typeface="Open Sans"/>
                        </a:rPr>
                        <a:t>Подання у відділ докторантури та аспірантури звітних документів (атестаційної картки; звіту про виконання індивідуального плану наукової роботи за перший рік навчання; витягу з протоколу засідання кафедри про хід виконання дисертаційних досліджень; витягів з протоколів засідання кафедри та ради Факультету про заслуховування результатів виконання індивідуального плану наукової роботи).</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Вересень 2023 року</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dirty="0" err="1">
                          <a:solidFill>
                            <a:srgbClr val="000000"/>
                          </a:solidFill>
                          <a:latin typeface="Open Sans"/>
                          <a:ea typeface="Open Sans"/>
                          <a:cs typeface="Open Sans"/>
                          <a:sym typeface="Open Sans"/>
                        </a:rPr>
                        <a:t>Виконано</a:t>
                      </a:r>
                      <a:endParaRPr lang="en-US" sz="1100" dirty="0"/>
                    </a:p>
                    <a:p>
                      <a:pPr algn="ctr">
                        <a:lnSpc>
                          <a:spcPts val="1960"/>
                        </a:lnSpc>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Box 4"/>
          <p:cNvSpPr txBox="1"/>
          <p:nvPr/>
        </p:nvSpPr>
        <p:spPr>
          <a:xfrm>
            <a:off x="853356" y="685975"/>
            <a:ext cx="13146821" cy="281940"/>
          </a:xfrm>
          <a:prstGeom prst="rect">
            <a:avLst/>
          </a:prstGeom>
        </p:spPr>
        <p:txBody>
          <a:bodyPr lIns="0" tIns="0" rIns="0" bIns="0" rtlCol="0" anchor="t">
            <a:spAutoFit/>
          </a:bodyPr>
          <a:lstStyle/>
          <a:p>
            <a:pPr marL="0" lvl="0" indent="0" algn="l">
              <a:lnSpc>
                <a:spcPts val="2160"/>
              </a:lnSpc>
              <a:spcBef>
                <a:spcPct val="0"/>
              </a:spcBef>
            </a:pPr>
            <a:r>
              <a:rPr lang="en-US" sz="2400" b="1">
                <a:solidFill>
                  <a:srgbClr val="000000"/>
                </a:solidFill>
                <a:latin typeface="Open Sans Bold"/>
                <a:ea typeface="Open Sans Bold"/>
                <a:cs typeface="Open Sans Bold"/>
                <a:sym typeface="Open Sans Bold"/>
              </a:rPr>
              <a:t>Звіт про виконання індивідуального плану наукової роботи за 1 навчальний рік</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flipV="1">
            <a:off x="177775" y="1310815"/>
            <a:ext cx="18288049" cy="9525"/>
          </a:xfrm>
          <a:prstGeom prst="line">
            <a:avLst/>
          </a:prstGeom>
          <a:ln w="19050" cap="flat">
            <a:solidFill>
              <a:srgbClr val="000000"/>
            </a:solidFill>
            <a:prstDash val="solid"/>
            <a:headEnd type="none" w="sm" len="sm"/>
            <a:tailEnd type="none" w="sm" len="sm"/>
          </a:ln>
        </p:spPr>
      </p:sp>
      <p:graphicFrame>
        <p:nvGraphicFramePr>
          <p:cNvPr id="3" name="Table 3"/>
          <p:cNvGraphicFramePr>
            <a:graphicFrameLocks noGrp="1"/>
          </p:cNvGraphicFramePr>
          <p:nvPr>
            <p:extLst>
              <p:ext uri="{D42A27DB-BD31-4B8C-83A1-F6EECF244321}">
                <p14:modId xmlns:p14="http://schemas.microsoft.com/office/powerpoint/2010/main" val="2705575653"/>
              </p:ext>
            </p:extLst>
          </p:nvPr>
        </p:nvGraphicFramePr>
        <p:xfrm>
          <a:off x="853356" y="1663240"/>
          <a:ext cx="15875000" cy="6641998"/>
        </p:xfrm>
        <a:graphic>
          <a:graphicData uri="http://schemas.openxmlformats.org/drawingml/2006/table">
            <a:tbl>
              <a:tblPr/>
              <a:tblGrid>
                <a:gridCol w="10589762">
                  <a:extLst>
                    <a:ext uri="{9D8B030D-6E8A-4147-A177-3AD203B41FA5}">
                      <a16:colId xmlns:a16="http://schemas.microsoft.com/office/drawing/2014/main" val="20000"/>
                    </a:ext>
                  </a:extLst>
                </a:gridCol>
                <a:gridCol w="2569591">
                  <a:extLst>
                    <a:ext uri="{9D8B030D-6E8A-4147-A177-3AD203B41FA5}">
                      <a16:colId xmlns:a16="http://schemas.microsoft.com/office/drawing/2014/main" val="20001"/>
                    </a:ext>
                  </a:extLst>
                </a:gridCol>
                <a:gridCol w="2715647">
                  <a:extLst>
                    <a:ext uri="{9D8B030D-6E8A-4147-A177-3AD203B41FA5}">
                      <a16:colId xmlns:a16="http://schemas.microsoft.com/office/drawing/2014/main" val="20002"/>
                    </a:ext>
                  </a:extLst>
                </a:gridCol>
              </a:tblGrid>
              <a:tr h="1111275">
                <a:tc>
                  <a:txBody>
                    <a:bodyPr/>
                    <a:lstStyle/>
                    <a:p>
                      <a:pPr algn="ctr">
                        <a:lnSpc>
                          <a:spcPts val="2196"/>
                        </a:lnSpc>
                        <a:defRPr/>
                      </a:pPr>
                      <a:r>
                        <a:rPr lang="en-US" sz="1800" b="1" spc="16" dirty="0">
                          <a:solidFill>
                            <a:srgbClr val="000000"/>
                          </a:solidFill>
                          <a:latin typeface="Open Sans Bold"/>
                          <a:ea typeface="Open Sans Bold"/>
                          <a:cs typeface="Open Sans Bold"/>
                          <a:sym typeface="Open Sans Bold"/>
                        </a:rPr>
                        <a:t> </a:t>
                      </a:r>
                      <a:r>
                        <a:rPr lang="en-US" sz="1800" b="1" spc="16" dirty="0" err="1">
                          <a:solidFill>
                            <a:srgbClr val="000000"/>
                          </a:solidFill>
                          <a:latin typeface="Open Sans Bold"/>
                          <a:ea typeface="Open Sans Bold"/>
                          <a:cs typeface="Open Sans Bold"/>
                          <a:sym typeface="Open Sans Bold"/>
                        </a:rPr>
                        <a:t>Зміст</a:t>
                      </a:r>
                      <a:r>
                        <a:rPr lang="en-US" sz="1800" b="1" spc="16" dirty="0">
                          <a:solidFill>
                            <a:srgbClr val="000000"/>
                          </a:solidFill>
                          <a:latin typeface="Open Sans Bold"/>
                          <a:ea typeface="Open Sans Bold"/>
                          <a:cs typeface="Open Sans Bold"/>
                          <a:sym typeface="Open Sans Bold"/>
                        </a:rPr>
                        <a:t>, </a:t>
                      </a:r>
                      <a:r>
                        <a:rPr lang="en-US" sz="1800" b="1" spc="16" dirty="0" err="1">
                          <a:solidFill>
                            <a:srgbClr val="000000"/>
                          </a:solidFill>
                          <a:latin typeface="Open Sans Bold"/>
                          <a:ea typeface="Open Sans Bold"/>
                          <a:cs typeface="Open Sans Bold"/>
                          <a:sym typeface="Open Sans Bold"/>
                        </a:rPr>
                        <a:t>обсяг</a:t>
                      </a:r>
                      <a:r>
                        <a:rPr lang="en-US" sz="1800" b="1" spc="16" dirty="0">
                          <a:solidFill>
                            <a:srgbClr val="000000"/>
                          </a:solidFill>
                          <a:latin typeface="Open Sans Bold"/>
                          <a:ea typeface="Open Sans Bold"/>
                          <a:cs typeface="Open Sans Bold"/>
                          <a:sym typeface="Open Sans Bold"/>
                        </a:rPr>
                        <a:t> </a:t>
                      </a:r>
                      <a:r>
                        <a:rPr lang="en-US" sz="1800" b="1" spc="16" dirty="0" err="1">
                          <a:solidFill>
                            <a:srgbClr val="000000"/>
                          </a:solidFill>
                          <a:latin typeface="Open Sans Bold"/>
                          <a:ea typeface="Open Sans Bold"/>
                          <a:cs typeface="Open Sans Bold"/>
                          <a:sym typeface="Open Sans Bold"/>
                        </a:rPr>
                        <a:t>наукової</a:t>
                      </a:r>
                      <a:r>
                        <a:rPr lang="en-US" sz="1800" b="1" spc="16" dirty="0">
                          <a:solidFill>
                            <a:srgbClr val="000000"/>
                          </a:solidFill>
                          <a:latin typeface="Open Sans Bold"/>
                          <a:ea typeface="Open Sans Bold"/>
                          <a:cs typeface="Open Sans Bold"/>
                          <a:sym typeface="Open Sans Bold"/>
                        </a:rPr>
                        <a:t> </a:t>
                      </a:r>
                      <a:r>
                        <a:rPr lang="en-US" sz="1800" b="1" spc="16" dirty="0" err="1">
                          <a:solidFill>
                            <a:srgbClr val="000000"/>
                          </a:solidFill>
                          <a:latin typeface="Open Sans Bold"/>
                          <a:ea typeface="Open Sans Bold"/>
                          <a:cs typeface="Open Sans Bold"/>
                          <a:sym typeface="Open Sans Bold"/>
                        </a:rPr>
                        <a:t>роботи</a:t>
                      </a:r>
                      <a:endParaRPr lang="en-US" sz="1100" dirty="0"/>
                    </a:p>
                    <a:p>
                      <a:pPr algn="ctr">
                        <a:lnSpc>
                          <a:spcPts val="2196"/>
                        </a:lnSpc>
                      </a:pP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000000"/>
                          </a:solidFill>
                          <a:latin typeface="Open Sans Bold"/>
                          <a:ea typeface="Open Sans Bold"/>
                          <a:cs typeface="Open Sans Bold"/>
                          <a:sym typeface="Open Sans Bold"/>
                        </a:rPr>
                        <a:t>Термін</a:t>
                      </a:r>
                      <a:endParaRPr lang="en-US" sz="1100"/>
                    </a:p>
                    <a:p>
                      <a:pPr algn="ctr">
                        <a:lnSpc>
                          <a:spcPts val="2520"/>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000000"/>
                          </a:solidFill>
                          <a:latin typeface="Open Sans Bold"/>
                          <a:ea typeface="Open Sans Bold"/>
                          <a:cs typeface="Open Sans Bold"/>
                          <a:sym typeface="Open Sans Bold"/>
                        </a:rPr>
                        <a:t>Статус виконання</a:t>
                      </a:r>
                      <a:endParaRPr lang="en-US" sz="1100"/>
                    </a:p>
                    <a:p>
                      <a:pPr algn="ctr">
                        <a:lnSpc>
                          <a:spcPts val="2520"/>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11127">
                <a:tc>
                  <a:txBody>
                    <a:bodyPr/>
                    <a:lstStyle/>
                    <a:p>
                      <a:pPr algn="just">
                        <a:lnSpc>
                          <a:spcPts val="1960"/>
                        </a:lnSpc>
                        <a:defRPr/>
                      </a:pPr>
                      <a:r>
                        <a:rPr lang="en-US" sz="1400">
                          <a:solidFill>
                            <a:srgbClr val="000000"/>
                          </a:solidFill>
                          <a:latin typeface="Open Sans"/>
                          <a:ea typeface="Open Sans"/>
                          <a:cs typeface="Open Sans"/>
                          <a:sym typeface="Open Sans"/>
                        </a:rPr>
                        <a:t>Завершення теоретичної частини та початок роботи над експериментальною частиною дисертації, визначення основних етапів подальших дисертаційних досліджень: (розвинення методів створення електронних кабінетів в геоінформаційних системах містобудівного кадастру) одержання аналітичних залежностей, розроблення робочого алгоритму математичної моделі, отримання вихідних даних для подальших досліджень тощо. Написання ІІ і ІІІ розділів дисертації (розвинення методів створення електронних кабінетів в геоінформаційних системах містобудівного кадастру та практична реалізація електронного геопорталу містобудівного кадастру місцевого рівня). Підготовка та подання до друку 2 статей, опублікування 2 статей у наукових фахових виданнях України, статей у наукових періодичних виданнях інших держав, 2 статей у наукових виданнях, що включені до наукометричних баз даних. Участь у наукових семінарах та конференціях, опублікування 2 тез конференцій.</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Впродовж </a:t>
                      </a:r>
                      <a:endParaRPr lang="en-US" sz="1100"/>
                    </a:p>
                    <a:p>
                      <a:pPr algn="ctr">
                        <a:lnSpc>
                          <a:spcPts val="1960"/>
                        </a:lnSpc>
                      </a:pPr>
                      <a:r>
                        <a:rPr lang="en-US" sz="1400">
                          <a:solidFill>
                            <a:srgbClr val="000000"/>
                          </a:solidFill>
                          <a:latin typeface="Open Sans"/>
                          <a:ea typeface="Open Sans"/>
                          <a:cs typeface="Open Sans"/>
                          <a:sym typeface="Open Sans"/>
                        </a:rPr>
                        <a:t>І-ІІ семестру </a:t>
                      </a:r>
                    </a:p>
                    <a:p>
                      <a:pPr algn="ctr">
                        <a:lnSpc>
                          <a:spcPts val="1960"/>
                        </a:lnSpc>
                      </a:pPr>
                      <a:r>
                        <a:rPr lang="en-US" sz="1400">
                          <a:solidFill>
                            <a:srgbClr val="000000"/>
                          </a:solidFill>
                          <a:latin typeface="Open Sans"/>
                          <a:ea typeface="Open Sans"/>
                          <a:cs typeface="Open Sans"/>
                          <a:sym typeface="Open Sans"/>
                        </a:rPr>
                        <a:t>2023-2024 навчального року</a:t>
                      </a:r>
                    </a:p>
                    <a:p>
                      <a:pPr algn="ctr">
                        <a:lnSpc>
                          <a:spcPts val="1960"/>
                        </a:lnSpc>
                      </a:pPr>
                      <a:endParaRPr lang="en-US" sz="1400">
                        <a:solidFill>
                          <a:srgbClr val="000000"/>
                        </a:solidFill>
                        <a:latin typeface="Open Sans"/>
                        <a:ea typeface="Open Sans"/>
                        <a:cs typeface="Open Sans"/>
                        <a:sym typeface="Open Sans"/>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dirty="0" err="1">
                          <a:solidFill>
                            <a:srgbClr val="000000"/>
                          </a:solidFill>
                          <a:latin typeface="Open Sans"/>
                          <a:ea typeface="Open Sans"/>
                          <a:cs typeface="Open Sans"/>
                          <a:sym typeface="Open Sans"/>
                        </a:rPr>
                        <a:t>Виконано</a:t>
                      </a:r>
                      <a:r>
                        <a:rPr lang="en-US" sz="1400" dirty="0">
                          <a:solidFill>
                            <a:srgbClr val="000000"/>
                          </a:solidFill>
                          <a:latin typeface="Open Sans"/>
                          <a:ea typeface="Open Sans"/>
                          <a:cs typeface="Open Sans"/>
                          <a:sym typeface="Open Sans"/>
                        </a:rPr>
                        <a:t> з </a:t>
                      </a:r>
                      <a:r>
                        <a:rPr lang="en-US" sz="1400" dirty="0" err="1">
                          <a:solidFill>
                            <a:srgbClr val="000000"/>
                          </a:solidFill>
                          <a:latin typeface="Open Sans"/>
                          <a:ea typeface="Open Sans"/>
                          <a:cs typeface="Open Sans"/>
                          <a:sym typeface="Open Sans"/>
                        </a:rPr>
                        <a:t>зауваженням</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щодо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відставання</a:t>
                      </a:r>
                      <a:r>
                        <a:rPr lang="en-US" sz="1400" dirty="0">
                          <a:solidFill>
                            <a:srgbClr val="000000"/>
                          </a:solidFill>
                          <a:latin typeface="Open Sans"/>
                          <a:ea typeface="Open Sans"/>
                          <a:cs typeface="Open Sans"/>
                          <a:sym typeface="Open Sans"/>
                        </a:rPr>
                        <a:t> в </a:t>
                      </a:r>
                      <a:r>
                        <a:rPr lang="en-US" sz="1400" dirty="0" err="1">
                          <a:solidFill>
                            <a:srgbClr val="000000"/>
                          </a:solidFill>
                          <a:latin typeface="Open Sans"/>
                          <a:ea typeface="Open Sans"/>
                          <a:cs typeface="Open Sans"/>
                          <a:sym typeface="Open Sans"/>
                        </a:rPr>
                        <a:t>розрізі</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підготовки</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та</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подання</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до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друку</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опублікування</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статей</a:t>
                      </a:r>
                      <a:r>
                        <a:rPr lang="en-US" sz="1400" dirty="0">
                          <a:solidFill>
                            <a:srgbClr val="000000"/>
                          </a:solidFill>
                          <a:latin typeface="Open Sans"/>
                          <a:ea typeface="Open Sans"/>
                          <a:cs typeface="Open Sans"/>
                          <a:sym typeface="Open Sans"/>
                        </a:rPr>
                        <a:t> у </a:t>
                      </a:r>
                      <a:r>
                        <a:rPr lang="en-US" sz="1400" dirty="0" err="1">
                          <a:solidFill>
                            <a:srgbClr val="000000"/>
                          </a:solidFill>
                          <a:latin typeface="Open Sans"/>
                          <a:ea typeface="Open Sans"/>
                          <a:cs typeface="Open Sans"/>
                          <a:sym typeface="Open Sans"/>
                        </a:rPr>
                        <a:t>наукових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фахових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та</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періодичних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виданнях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України</a:t>
                      </a: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3863">
                <a:tc>
                  <a:txBody>
                    <a:bodyPr/>
                    <a:lstStyle/>
                    <a:p>
                      <a:pPr algn="just">
                        <a:lnSpc>
                          <a:spcPts val="1960"/>
                        </a:lnSpc>
                        <a:defRPr/>
                      </a:pPr>
                      <a:r>
                        <a:rPr lang="en-US" sz="1400">
                          <a:solidFill>
                            <a:srgbClr val="000000"/>
                          </a:solidFill>
                          <a:latin typeface="Open Sans"/>
                          <a:ea typeface="Open Sans"/>
                          <a:cs typeface="Open Sans"/>
                          <a:sym typeface="Open Sans"/>
                        </a:rPr>
                        <a:t>Доповідь на науковому семінарі кафедри про результати проведених досліджень за ІІ рік навчання. Звітування про виконання індивідуального плану наукової роботи на засіданні кафедри. Оформлення атестаційної картки та подання звітних документів для розгляду на засіданні ради Факультету.</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Вересень 2024 року</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uk-UA" sz="1400" dirty="0">
                          <a:solidFill>
                            <a:srgbClr val="000000"/>
                          </a:solidFill>
                          <a:latin typeface="Open Sans"/>
                          <a:ea typeface="Open Sans"/>
                          <a:cs typeface="Open Sans"/>
                          <a:sym typeface="Open Sans"/>
                        </a:rPr>
                        <a:t>Виконано</a:t>
                      </a: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65733">
                <a:tc>
                  <a:txBody>
                    <a:bodyPr/>
                    <a:lstStyle/>
                    <a:p>
                      <a:pPr algn="just">
                        <a:lnSpc>
                          <a:spcPts val="1960"/>
                        </a:lnSpc>
                        <a:defRPr/>
                      </a:pPr>
                      <a:r>
                        <a:rPr lang="en-US" sz="1400">
                          <a:solidFill>
                            <a:srgbClr val="000000"/>
                          </a:solidFill>
                          <a:latin typeface="Open Sans"/>
                          <a:ea typeface="Open Sans"/>
                          <a:cs typeface="Open Sans"/>
                          <a:sym typeface="Open Sans"/>
                        </a:rPr>
                        <a:t>Подання у відділ докторантури та аспірантури звітних документів (атестаційної картки; звіту про виконання індивідуального плану наукової роботи за ІІ рік навчання; витягу з протоколу засідання кафедри про хід виконання дисертаційних досліджень; витягів з протоколів засідання кафедри та ради Факультету про заслуховування результатів виконання індивідуального плану наукової роботи).</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Open Sans"/>
                          <a:ea typeface="Open Sans"/>
                          <a:cs typeface="Open Sans"/>
                          <a:sym typeface="Open Sans"/>
                        </a:rPr>
                        <a:t>Вересень 2024 року</a:t>
                      </a: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uk-UA" sz="1400" dirty="0">
                          <a:solidFill>
                            <a:srgbClr val="000000"/>
                          </a:solidFill>
                          <a:latin typeface="Open Sans"/>
                          <a:ea typeface="Open Sans"/>
                          <a:cs typeface="Open Sans"/>
                          <a:sym typeface="Open Sans"/>
                        </a:rPr>
                        <a:t>Виконано</a:t>
                      </a: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4"/>
          <p:cNvSpPr txBox="1"/>
          <p:nvPr/>
        </p:nvSpPr>
        <p:spPr>
          <a:xfrm>
            <a:off x="853356" y="685975"/>
            <a:ext cx="13146821" cy="281940"/>
          </a:xfrm>
          <a:prstGeom prst="rect">
            <a:avLst/>
          </a:prstGeom>
        </p:spPr>
        <p:txBody>
          <a:bodyPr lIns="0" tIns="0" rIns="0" bIns="0" rtlCol="0" anchor="t">
            <a:spAutoFit/>
          </a:bodyPr>
          <a:lstStyle/>
          <a:p>
            <a:pPr marL="0" lvl="0" indent="0" algn="l">
              <a:lnSpc>
                <a:spcPts val="2160"/>
              </a:lnSpc>
              <a:spcBef>
                <a:spcPct val="0"/>
              </a:spcBef>
            </a:pPr>
            <a:r>
              <a:rPr lang="en-US" sz="2400" b="1">
                <a:solidFill>
                  <a:srgbClr val="000000"/>
                </a:solidFill>
                <a:latin typeface="Open Sans Bold"/>
                <a:ea typeface="Open Sans Bold"/>
                <a:cs typeface="Open Sans Bold"/>
                <a:sym typeface="Open Sans Bold"/>
              </a:rPr>
              <a:t>Звіт про виконання індивідуального плану наукової роботи за 2 навчальний рік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flipV="1">
            <a:off x="177775" y="1310815"/>
            <a:ext cx="18288049" cy="9525"/>
          </a:xfrm>
          <a:prstGeom prst="line">
            <a:avLst/>
          </a:prstGeom>
          <a:ln w="19050" cap="flat">
            <a:solidFill>
              <a:srgbClr val="000000"/>
            </a:solidFill>
            <a:prstDash val="solid"/>
            <a:headEnd type="none" w="sm" len="sm"/>
            <a:tailEnd type="none" w="sm" len="sm"/>
          </a:ln>
        </p:spPr>
      </p:sp>
      <p:graphicFrame>
        <p:nvGraphicFramePr>
          <p:cNvPr id="3" name="Table 3"/>
          <p:cNvGraphicFramePr>
            <a:graphicFrameLocks noGrp="1"/>
          </p:cNvGraphicFramePr>
          <p:nvPr>
            <p:extLst>
              <p:ext uri="{D42A27DB-BD31-4B8C-83A1-F6EECF244321}">
                <p14:modId xmlns:p14="http://schemas.microsoft.com/office/powerpoint/2010/main" val="3533793851"/>
              </p:ext>
            </p:extLst>
          </p:nvPr>
        </p:nvGraphicFramePr>
        <p:xfrm>
          <a:off x="853356" y="1663240"/>
          <a:ext cx="15875000" cy="6494722"/>
        </p:xfrm>
        <a:graphic>
          <a:graphicData uri="http://schemas.openxmlformats.org/drawingml/2006/table">
            <a:tbl>
              <a:tblPr/>
              <a:tblGrid>
                <a:gridCol w="10589762">
                  <a:extLst>
                    <a:ext uri="{9D8B030D-6E8A-4147-A177-3AD203B41FA5}">
                      <a16:colId xmlns:a16="http://schemas.microsoft.com/office/drawing/2014/main" val="20000"/>
                    </a:ext>
                  </a:extLst>
                </a:gridCol>
                <a:gridCol w="2569591">
                  <a:extLst>
                    <a:ext uri="{9D8B030D-6E8A-4147-A177-3AD203B41FA5}">
                      <a16:colId xmlns:a16="http://schemas.microsoft.com/office/drawing/2014/main" val="20001"/>
                    </a:ext>
                  </a:extLst>
                </a:gridCol>
                <a:gridCol w="2715647">
                  <a:extLst>
                    <a:ext uri="{9D8B030D-6E8A-4147-A177-3AD203B41FA5}">
                      <a16:colId xmlns:a16="http://schemas.microsoft.com/office/drawing/2014/main" val="20002"/>
                    </a:ext>
                  </a:extLst>
                </a:gridCol>
              </a:tblGrid>
              <a:tr h="1111275">
                <a:tc>
                  <a:txBody>
                    <a:bodyPr/>
                    <a:lstStyle/>
                    <a:p>
                      <a:pPr algn="ctr">
                        <a:lnSpc>
                          <a:spcPts val="2196"/>
                        </a:lnSpc>
                        <a:defRPr/>
                      </a:pPr>
                      <a:r>
                        <a:rPr lang="en-US" sz="1800" b="1" spc="16" dirty="0">
                          <a:solidFill>
                            <a:srgbClr val="000000"/>
                          </a:solidFill>
                          <a:latin typeface="Open Sans Bold"/>
                          <a:ea typeface="Open Sans Bold"/>
                          <a:cs typeface="Open Sans Bold"/>
                          <a:sym typeface="Open Sans Bold"/>
                        </a:rPr>
                        <a:t> </a:t>
                      </a:r>
                      <a:r>
                        <a:rPr lang="en-US" sz="1800" b="1" spc="16" dirty="0" err="1">
                          <a:solidFill>
                            <a:srgbClr val="000000"/>
                          </a:solidFill>
                          <a:latin typeface="Open Sans Bold"/>
                          <a:ea typeface="Open Sans Bold"/>
                          <a:cs typeface="Open Sans Bold"/>
                          <a:sym typeface="Open Sans Bold"/>
                        </a:rPr>
                        <a:t>Зміст</a:t>
                      </a:r>
                      <a:r>
                        <a:rPr lang="en-US" sz="1800" b="1" spc="16" dirty="0">
                          <a:solidFill>
                            <a:srgbClr val="000000"/>
                          </a:solidFill>
                          <a:latin typeface="Open Sans Bold"/>
                          <a:ea typeface="Open Sans Bold"/>
                          <a:cs typeface="Open Sans Bold"/>
                          <a:sym typeface="Open Sans Bold"/>
                        </a:rPr>
                        <a:t>, </a:t>
                      </a:r>
                      <a:r>
                        <a:rPr lang="en-US" sz="1800" b="1" spc="16" dirty="0" err="1">
                          <a:solidFill>
                            <a:srgbClr val="000000"/>
                          </a:solidFill>
                          <a:latin typeface="Open Sans Bold"/>
                          <a:ea typeface="Open Sans Bold"/>
                          <a:cs typeface="Open Sans Bold"/>
                          <a:sym typeface="Open Sans Bold"/>
                        </a:rPr>
                        <a:t>обсяг</a:t>
                      </a:r>
                      <a:r>
                        <a:rPr lang="en-US" sz="1800" b="1" spc="16" dirty="0">
                          <a:solidFill>
                            <a:srgbClr val="000000"/>
                          </a:solidFill>
                          <a:latin typeface="Open Sans Bold"/>
                          <a:ea typeface="Open Sans Bold"/>
                          <a:cs typeface="Open Sans Bold"/>
                          <a:sym typeface="Open Sans Bold"/>
                        </a:rPr>
                        <a:t> </a:t>
                      </a:r>
                      <a:r>
                        <a:rPr lang="en-US" sz="1800" b="1" spc="16" dirty="0" err="1">
                          <a:solidFill>
                            <a:srgbClr val="000000"/>
                          </a:solidFill>
                          <a:latin typeface="Open Sans Bold"/>
                          <a:ea typeface="Open Sans Bold"/>
                          <a:cs typeface="Open Sans Bold"/>
                          <a:sym typeface="Open Sans Bold"/>
                        </a:rPr>
                        <a:t>наукової</a:t>
                      </a:r>
                      <a:r>
                        <a:rPr lang="en-US" sz="1800" b="1" spc="16" dirty="0">
                          <a:solidFill>
                            <a:srgbClr val="000000"/>
                          </a:solidFill>
                          <a:latin typeface="Open Sans Bold"/>
                          <a:ea typeface="Open Sans Bold"/>
                          <a:cs typeface="Open Sans Bold"/>
                          <a:sym typeface="Open Sans Bold"/>
                        </a:rPr>
                        <a:t> </a:t>
                      </a:r>
                      <a:r>
                        <a:rPr lang="en-US" sz="1800" b="1" spc="16" dirty="0" err="1">
                          <a:solidFill>
                            <a:srgbClr val="000000"/>
                          </a:solidFill>
                          <a:latin typeface="Open Sans Bold"/>
                          <a:ea typeface="Open Sans Bold"/>
                          <a:cs typeface="Open Sans Bold"/>
                          <a:sym typeface="Open Sans Bold"/>
                        </a:rPr>
                        <a:t>роботи</a:t>
                      </a:r>
                      <a:endParaRPr lang="en-US" sz="1100" dirty="0"/>
                    </a:p>
                    <a:p>
                      <a:pPr algn="ctr">
                        <a:lnSpc>
                          <a:spcPts val="2196"/>
                        </a:lnSpc>
                      </a:pP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000000"/>
                          </a:solidFill>
                          <a:latin typeface="Open Sans Bold"/>
                          <a:ea typeface="Open Sans Bold"/>
                          <a:cs typeface="Open Sans Bold"/>
                          <a:sym typeface="Open Sans Bold"/>
                        </a:rPr>
                        <a:t>Термін</a:t>
                      </a:r>
                      <a:endParaRPr lang="en-US" sz="1100"/>
                    </a:p>
                    <a:p>
                      <a:pPr algn="ctr">
                        <a:lnSpc>
                          <a:spcPts val="2520"/>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b="1">
                          <a:solidFill>
                            <a:srgbClr val="000000"/>
                          </a:solidFill>
                          <a:latin typeface="Open Sans Bold"/>
                          <a:ea typeface="Open Sans Bold"/>
                          <a:cs typeface="Open Sans Bold"/>
                          <a:sym typeface="Open Sans Bold"/>
                        </a:rPr>
                        <a:t>Статус виконання</a:t>
                      </a:r>
                      <a:endParaRPr lang="en-US" sz="1100"/>
                    </a:p>
                    <a:p>
                      <a:pPr algn="ctr">
                        <a:lnSpc>
                          <a:spcPts val="2520"/>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68985">
                <a:tc>
                  <a:txBody>
                    <a:bodyPr/>
                    <a:lstStyle/>
                    <a:p>
                      <a:pPr algn="just">
                        <a:lnSpc>
                          <a:spcPts val="1960"/>
                        </a:lnSpc>
                        <a:defRPr/>
                      </a:pPr>
                      <a:r>
                        <a:rPr lang="en-US" sz="1400" dirty="0" err="1">
                          <a:solidFill>
                            <a:srgbClr val="000000"/>
                          </a:solidFill>
                          <a:latin typeface="Open Sans"/>
                          <a:ea typeface="Open Sans"/>
                          <a:cs typeface="Open Sans"/>
                          <a:sym typeface="Open Sans"/>
                        </a:rPr>
                        <a:t>Завершення</a:t>
                      </a:r>
                      <a:r>
                        <a:rPr lang="en-US" sz="1400" dirty="0">
                          <a:solidFill>
                            <a:srgbClr val="000000"/>
                          </a:solidFill>
                          <a:latin typeface="Open Sans"/>
                          <a:ea typeface="Open Sans"/>
                          <a:cs typeface="Open Sans"/>
                          <a:sym typeface="Open Sans"/>
                        </a:rPr>
                        <a:t> </a:t>
                      </a:r>
                      <a:r>
                        <a:rPr lang="uk-UA" sz="1400" dirty="0">
                          <a:solidFill>
                            <a:srgbClr val="000000"/>
                          </a:solidFill>
                          <a:latin typeface="Open Sans"/>
                          <a:ea typeface="Open Sans"/>
                          <a:cs typeface="Open Sans"/>
                          <a:sym typeface="Open Sans"/>
                        </a:rPr>
                        <a:t>експериментальної частини дисертаційного дослідження. Остаточне формулювання наукової новизни, практичної</a:t>
                      </a:r>
                      <a:r>
                        <a:rPr lang="uk-UA" sz="1400" baseline="0" dirty="0">
                          <a:solidFill>
                            <a:srgbClr val="000000"/>
                          </a:solidFill>
                          <a:latin typeface="Open Sans"/>
                          <a:ea typeface="Open Sans"/>
                          <a:cs typeface="Open Sans"/>
                          <a:sym typeface="Open Sans"/>
                        </a:rPr>
                        <a:t> цінності та основних положень, які виносяться на захист. Написання І</a:t>
                      </a:r>
                      <a:r>
                        <a:rPr lang="en-US" sz="1400" baseline="0" dirty="0">
                          <a:solidFill>
                            <a:srgbClr val="000000"/>
                          </a:solidFill>
                          <a:latin typeface="Open Sans"/>
                          <a:ea typeface="Open Sans"/>
                          <a:cs typeface="Open Sans"/>
                          <a:sym typeface="Open Sans"/>
                        </a:rPr>
                        <a:t>V </a:t>
                      </a:r>
                      <a:r>
                        <a:rPr lang="uk-UA" sz="1400" baseline="0" dirty="0">
                          <a:solidFill>
                            <a:srgbClr val="000000"/>
                          </a:solidFill>
                          <a:latin typeface="Open Sans"/>
                          <a:ea typeface="Open Sans"/>
                          <a:cs typeface="Open Sans"/>
                          <a:sym typeface="Open Sans"/>
                        </a:rPr>
                        <a:t>розділу дисертації (моніторинг експлуатації використання електронних кабінетів в </a:t>
                      </a:r>
                      <a:r>
                        <a:rPr lang="uk-UA" sz="1400" baseline="0" dirty="0" err="1">
                          <a:solidFill>
                            <a:srgbClr val="000000"/>
                          </a:solidFill>
                          <a:latin typeface="Open Sans"/>
                          <a:ea typeface="Open Sans"/>
                          <a:cs typeface="Open Sans"/>
                          <a:sym typeface="Open Sans"/>
                        </a:rPr>
                        <a:t>геопорталах</a:t>
                      </a:r>
                      <a:r>
                        <a:rPr lang="uk-UA" sz="1400" baseline="0" dirty="0">
                          <a:solidFill>
                            <a:srgbClr val="000000"/>
                          </a:solidFill>
                          <a:latin typeface="Open Sans"/>
                          <a:ea typeface="Open Sans"/>
                          <a:cs typeface="Open Sans"/>
                          <a:sym typeface="Open Sans"/>
                        </a:rPr>
                        <a:t> місцевого рівня. Підготовка та подання до друку 2 статей у наукових фахових виданнях України, 2 статей у наукових періодичних виданнях інших держав, 2 статей у наукових виданнях, що включені до </a:t>
                      </a:r>
                      <a:r>
                        <a:rPr lang="uk-UA" sz="1400" baseline="0" dirty="0" err="1">
                          <a:solidFill>
                            <a:srgbClr val="000000"/>
                          </a:solidFill>
                          <a:latin typeface="Open Sans"/>
                          <a:ea typeface="Open Sans"/>
                          <a:cs typeface="Open Sans"/>
                          <a:sym typeface="Open Sans"/>
                        </a:rPr>
                        <a:t>наукометричних</a:t>
                      </a:r>
                      <a:r>
                        <a:rPr lang="uk-UA" sz="1400" baseline="0" dirty="0">
                          <a:solidFill>
                            <a:srgbClr val="000000"/>
                          </a:solidFill>
                          <a:latin typeface="Open Sans"/>
                          <a:ea typeface="Open Sans"/>
                          <a:cs typeface="Open Sans"/>
                          <a:sym typeface="Open Sans"/>
                        </a:rPr>
                        <a:t> баз даних. Участь у наукових семінарах та конференціях, опублікування 2 тез конференцій. Впровадження одержаних результатів та отримання підтверджувальних документів. </a:t>
                      </a: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dirty="0" err="1">
                          <a:solidFill>
                            <a:srgbClr val="000000"/>
                          </a:solidFill>
                          <a:latin typeface="Open Sans"/>
                          <a:ea typeface="Open Sans"/>
                          <a:cs typeface="Open Sans"/>
                          <a:sym typeface="Open Sans"/>
                        </a:rPr>
                        <a:t>Впродовж</a:t>
                      </a:r>
                      <a:r>
                        <a:rPr lang="en-US" sz="1400" dirty="0">
                          <a:solidFill>
                            <a:srgbClr val="000000"/>
                          </a:solidFill>
                          <a:latin typeface="Open Sans"/>
                          <a:ea typeface="Open Sans"/>
                          <a:cs typeface="Open Sans"/>
                          <a:sym typeface="Open Sans"/>
                        </a:rPr>
                        <a:t> </a:t>
                      </a:r>
                      <a:endParaRPr lang="en-US" sz="1100" dirty="0"/>
                    </a:p>
                    <a:p>
                      <a:pPr algn="ctr">
                        <a:lnSpc>
                          <a:spcPts val="1960"/>
                        </a:lnSpc>
                      </a:pPr>
                      <a:r>
                        <a:rPr lang="en-US" sz="1400" dirty="0">
                          <a:solidFill>
                            <a:srgbClr val="000000"/>
                          </a:solidFill>
                          <a:latin typeface="Open Sans"/>
                          <a:ea typeface="Open Sans"/>
                          <a:cs typeface="Open Sans"/>
                          <a:sym typeface="Open Sans"/>
                        </a:rPr>
                        <a:t>202</a:t>
                      </a:r>
                      <a:r>
                        <a:rPr lang="uk-UA" sz="1400" dirty="0">
                          <a:solidFill>
                            <a:srgbClr val="000000"/>
                          </a:solidFill>
                          <a:latin typeface="Open Sans"/>
                          <a:ea typeface="Open Sans"/>
                          <a:cs typeface="Open Sans"/>
                          <a:sym typeface="Open Sans"/>
                        </a:rPr>
                        <a:t>4</a:t>
                      </a:r>
                      <a:r>
                        <a:rPr lang="en-US" sz="1400" dirty="0">
                          <a:solidFill>
                            <a:srgbClr val="000000"/>
                          </a:solidFill>
                          <a:latin typeface="Open Sans"/>
                          <a:ea typeface="Open Sans"/>
                          <a:cs typeface="Open Sans"/>
                          <a:sym typeface="Open Sans"/>
                        </a:rPr>
                        <a:t>-202</a:t>
                      </a:r>
                      <a:r>
                        <a:rPr lang="uk-UA" sz="1400" dirty="0">
                          <a:solidFill>
                            <a:srgbClr val="000000"/>
                          </a:solidFill>
                          <a:latin typeface="Open Sans"/>
                          <a:ea typeface="Open Sans"/>
                          <a:cs typeface="Open Sans"/>
                          <a:sym typeface="Open Sans"/>
                        </a:rPr>
                        <a:t>5</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навчального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року</a:t>
                      </a:r>
                      <a:endParaRPr lang="en-US" sz="1400" dirty="0">
                        <a:solidFill>
                          <a:srgbClr val="000000"/>
                        </a:solidFill>
                        <a:latin typeface="Open Sans"/>
                        <a:ea typeface="Open Sans"/>
                        <a:cs typeface="Open Sans"/>
                        <a:sym typeface="Open Sans"/>
                      </a:endParaRPr>
                    </a:p>
                    <a:p>
                      <a:pPr algn="ctr">
                        <a:lnSpc>
                          <a:spcPts val="1960"/>
                        </a:lnSpc>
                      </a:pPr>
                      <a:endParaRPr lang="en-US" sz="1400" dirty="0">
                        <a:solidFill>
                          <a:srgbClr val="000000"/>
                        </a:solidFill>
                        <a:latin typeface="Open Sans"/>
                        <a:ea typeface="Open Sans"/>
                        <a:cs typeface="Open Sans"/>
                        <a:sym typeface="Open Sans"/>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dirty="0" err="1">
                          <a:solidFill>
                            <a:srgbClr val="000000"/>
                          </a:solidFill>
                          <a:latin typeface="Open Sans"/>
                          <a:ea typeface="Open Sans"/>
                          <a:cs typeface="Open Sans"/>
                          <a:sym typeface="Open Sans"/>
                        </a:rPr>
                        <a:t>Виконано</a:t>
                      </a:r>
                      <a:r>
                        <a:rPr lang="en-US" sz="1400" dirty="0">
                          <a:solidFill>
                            <a:srgbClr val="000000"/>
                          </a:solidFill>
                          <a:latin typeface="Open Sans"/>
                          <a:ea typeface="Open Sans"/>
                          <a:cs typeface="Open Sans"/>
                          <a:sym typeface="Open Sans"/>
                        </a:rPr>
                        <a:t> з </a:t>
                      </a:r>
                      <a:r>
                        <a:rPr lang="en-US" sz="1400" dirty="0" err="1">
                          <a:solidFill>
                            <a:srgbClr val="000000"/>
                          </a:solidFill>
                          <a:latin typeface="Open Sans"/>
                          <a:ea typeface="Open Sans"/>
                          <a:cs typeface="Open Sans"/>
                          <a:sym typeface="Open Sans"/>
                        </a:rPr>
                        <a:t>зауваженням</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щодо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відставання</a:t>
                      </a:r>
                      <a:r>
                        <a:rPr lang="en-US" sz="1400" dirty="0">
                          <a:solidFill>
                            <a:srgbClr val="000000"/>
                          </a:solidFill>
                          <a:latin typeface="Open Sans"/>
                          <a:ea typeface="Open Sans"/>
                          <a:cs typeface="Open Sans"/>
                          <a:sym typeface="Open Sans"/>
                        </a:rPr>
                        <a:t> в </a:t>
                      </a:r>
                      <a:r>
                        <a:rPr lang="en-US" sz="1400" dirty="0" err="1">
                          <a:solidFill>
                            <a:srgbClr val="000000"/>
                          </a:solidFill>
                          <a:latin typeface="Open Sans"/>
                          <a:ea typeface="Open Sans"/>
                          <a:cs typeface="Open Sans"/>
                          <a:sym typeface="Open Sans"/>
                        </a:rPr>
                        <a:t>розрізі</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підготовки</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та</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подання</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до</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друку</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опублікування</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статей</a:t>
                      </a:r>
                      <a:r>
                        <a:rPr lang="en-US" sz="1400" dirty="0">
                          <a:solidFill>
                            <a:srgbClr val="000000"/>
                          </a:solidFill>
                          <a:latin typeface="Open Sans"/>
                          <a:ea typeface="Open Sans"/>
                          <a:cs typeface="Open Sans"/>
                          <a:sym typeface="Open Sans"/>
                        </a:rPr>
                        <a:t> у </a:t>
                      </a:r>
                      <a:r>
                        <a:rPr lang="en-US" sz="1400" dirty="0" err="1">
                          <a:solidFill>
                            <a:srgbClr val="000000"/>
                          </a:solidFill>
                          <a:latin typeface="Open Sans"/>
                          <a:ea typeface="Open Sans"/>
                          <a:cs typeface="Open Sans"/>
                          <a:sym typeface="Open Sans"/>
                        </a:rPr>
                        <a:t>наукових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фахових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та</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періодичних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виданнях</a:t>
                      </a:r>
                      <a:r>
                        <a:rPr lang="en-US" sz="1400" dirty="0">
                          <a:solidFill>
                            <a:srgbClr val="000000"/>
                          </a:solidFill>
                          <a:latin typeface="Open Sans"/>
                          <a:ea typeface="Open Sans"/>
                          <a:cs typeface="Open Sans"/>
                          <a:sym typeface="Open Sans"/>
                        </a:rPr>
                        <a:t> </a:t>
                      </a:r>
                      <a:r>
                        <a:rPr lang="en-US" sz="1400" dirty="0" err="1">
                          <a:solidFill>
                            <a:srgbClr val="000000"/>
                          </a:solidFill>
                          <a:latin typeface="Open Sans"/>
                          <a:ea typeface="Open Sans"/>
                          <a:cs typeface="Open Sans"/>
                          <a:sym typeface="Open Sans"/>
                        </a:rPr>
                        <a:t>України</a:t>
                      </a:r>
                      <a:endParaRPr lang="en-US" sz="1100"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353863">
                <a:tc>
                  <a:txBody>
                    <a:bodyPr/>
                    <a:lstStyle/>
                    <a:p>
                      <a:pPr algn="just">
                        <a:lnSpc>
                          <a:spcPts val="1960"/>
                        </a:lnSpc>
                        <a:defRPr/>
                      </a:pPr>
                      <a:r>
                        <a:rPr lang="uk-UA" sz="1400" dirty="0">
                          <a:latin typeface="Open Sans" panose="020B0606030504020204" pitchFamily="34" charset="0"/>
                          <a:ea typeface="Open Sans" panose="020B0606030504020204" pitchFamily="34" charset="0"/>
                          <a:cs typeface="Open Sans" panose="020B0606030504020204" pitchFamily="34" charset="0"/>
                        </a:rPr>
                        <a:t>Звітування на засіданні</a:t>
                      </a:r>
                      <a:r>
                        <a:rPr lang="uk-UA" sz="1400" baseline="0" dirty="0">
                          <a:latin typeface="Open Sans" panose="020B0606030504020204" pitchFamily="34" charset="0"/>
                          <a:ea typeface="Open Sans" panose="020B0606030504020204" pitchFamily="34" charset="0"/>
                          <a:cs typeface="Open Sans" panose="020B0606030504020204" pitchFamily="34" charset="0"/>
                        </a:rPr>
                        <a:t> кафедри про хід виконання дисертації, про виконання індивідуального плану наукової роботи. Подання звітних документів до розгляду на засіданні ради Факультету (проміжний контроль)</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Квітень 2025 року</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uk-UA"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В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процесі</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uk-UA" dirty="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65733">
                <a:tc>
                  <a:txBody>
                    <a:bodyPr/>
                    <a:lstStyle/>
                    <a:p>
                      <a:pPr marL="0" marR="0" indent="0" algn="just" defTabSz="914400" rtl="0" eaLnBrk="1" fontAlgn="auto" latinLnBrk="0" hangingPunct="1">
                        <a:lnSpc>
                          <a:spcPts val="1960"/>
                        </a:lnSpc>
                        <a:spcBef>
                          <a:spcPts val="0"/>
                        </a:spcBef>
                        <a:spcAft>
                          <a:spcPts val="0"/>
                        </a:spcAft>
                        <a:buClrTx/>
                        <a:buSzTx/>
                        <a:buFontTx/>
                        <a:buNone/>
                        <a:tabLst/>
                        <a:defRPr/>
                      </a:pP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Подання</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у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відділ</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докторантури</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та</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аспірантури</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звітних</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документів</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атестаційної</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картки</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звіту</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про</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виконання</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індивідуального</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плану</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наукової</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роботи</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за</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ІІ</a:t>
                      </a:r>
                      <a:r>
                        <a:rPr lang="uk-UA" sz="14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І</a:t>
                      </a:r>
                      <a:r>
                        <a:rPr lang="en-US" sz="14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рік</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навчання</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витягу</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з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протоколу</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засідання</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кафедри</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про</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хід</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виконання</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дисертаційних</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досліджень</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витягів</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з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протоколів</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засідання</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кафедри</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та</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ради</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Факультету</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про</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заслуховування</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результатів</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виконання</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індивідуального</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плану</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наукової</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роботи</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just">
                        <a:lnSpc>
                          <a:spcPts val="1960"/>
                        </a:lnSpc>
                        <a:defRPr/>
                      </a:pP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960"/>
                        </a:lnSpc>
                        <a:spcBef>
                          <a:spcPts val="0"/>
                        </a:spcBef>
                        <a:spcAft>
                          <a:spcPts val="0"/>
                        </a:spcAft>
                        <a:buClrTx/>
                        <a:buSzTx/>
                        <a:buFontTx/>
                        <a:buNone/>
                        <a:tabLst/>
                        <a:defRPr/>
                      </a:pPr>
                      <a:r>
                        <a:rPr lang="uk-UA"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Квітень 2025 року</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lnSpc>
                          <a:spcPts val="1960"/>
                        </a:lnSpc>
                        <a:defRPr/>
                      </a:pP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В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процесі</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4"/>
          <p:cNvSpPr txBox="1"/>
          <p:nvPr/>
        </p:nvSpPr>
        <p:spPr>
          <a:xfrm>
            <a:off x="853356" y="685975"/>
            <a:ext cx="13146821" cy="291042"/>
          </a:xfrm>
          <a:prstGeom prst="rect">
            <a:avLst/>
          </a:prstGeom>
        </p:spPr>
        <p:txBody>
          <a:bodyPr lIns="0" tIns="0" rIns="0" bIns="0" rtlCol="0" anchor="t">
            <a:spAutoFit/>
          </a:bodyPr>
          <a:lstStyle/>
          <a:p>
            <a:pPr marL="0" lvl="0" indent="0" algn="l">
              <a:lnSpc>
                <a:spcPts val="2160"/>
              </a:lnSpc>
              <a:spcBef>
                <a:spcPct val="0"/>
              </a:spcBef>
            </a:pPr>
            <a:r>
              <a:rPr lang="en-US" sz="2400" b="1" dirty="0" err="1">
                <a:solidFill>
                  <a:srgbClr val="000000"/>
                </a:solidFill>
                <a:latin typeface="Open Sans Bold"/>
                <a:ea typeface="Open Sans Bold"/>
                <a:cs typeface="Open Sans Bold"/>
                <a:sym typeface="Open Sans Bold"/>
              </a:rPr>
              <a:t>Звіт</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про</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виконання</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індивідуального</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плану</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наукової</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роботи</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за</a:t>
            </a:r>
            <a:r>
              <a:rPr lang="en-US" sz="2400" b="1" dirty="0">
                <a:solidFill>
                  <a:srgbClr val="000000"/>
                </a:solidFill>
                <a:latin typeface="Open Sans Bold"/>
                <a:ea typeface="Open Sans Bold"/>
                <a:cs typeface="Open Sans Bold"/>
                <a:sym typeface="Open Sans Bold"/>
              </a:rPr>
              <a:t> </a:t>
            </a:r>
            <a:r>
              <a:rPr lang="uk-UA" sz="2400" b="1" dirty="0">
                <a:solidFill>
                  <a:srgbClr val="000000"/>
                </a:solidFill>
                <a:latin typeface="Open Sans Bold"/>
                <a:ea typeface="Open Sans Bold"/>
                <a:cs typeface="Open Sans Bold"/>
                <a:sym typeface="Open Sans Bold"/>
              </a:rPr>
              <a:t>3</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навчальний</a:t>
            </a:r>
            <a:r>
              <a:rPr lang="en-US" sz="2400" b="1" dirty="0">
                <a:solidFill>
                  <a:srgbClr val="000000"/>
                </a:solidFill>
                <a:latin typeface="Open Sans Bold"/>
                <a:ea typeface="Open Sans Bold"/>
                <a:cs typeface="Open Sans Bold"/>
                <a:sym typeface="Open Sans Bold"/>
              </a:rPr>
              <a:t> </a:t>
            </a:r>
            <a:r>
              <a:rPr lang="en-US" sz="2400" b="1" dirty="0" err="1">
                <a:solidFill>
                  <a:srgbClr val="000000"/>
                </a:solidFill>
                <a:latin typeface="Open Sans Bold"/>
                <a:ea typeface="Open Sans Bold"/>
                <a:cs typeface="Open Sans Bold"/>
                <a:sym typeface="Open Sans Bold"/>
              </a:rPr>
              <a:t>рік</a:t>
            </a:r>
            <a:endParaRPr lang="en-US" sz="2400" b="1" dirty="0">
              <a:solidFill>
                <a:srgbClr val="000000"/>
              </a:solidFill>
              <a:latin typeface="Open Sans Bold"/>
              <a:ea typeface="Open Sans Bold"/>
              <a:cs typeface="Open Sans Bold"/>
              <a:sym typeface="Open Sans Bold"/>
            </a:endParaRPr>
          </a:p>
        </p:txBody>
      </p:sp>
    </p:spTree>
    <p:extLst>
      <p:ext uri="{BB962C8B-B14F-4D97-AF65-F5344CB8AC3E}">
        <p14:creationId xmlns:p14="http://schemas.microsoft.com/office/powerpoint/2010/main" val="240814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flipV="1">
            <a:off x="177775" y="1310815"/>
            <a:ext cx="18288049" cy="9525"/>
          </a:xfrm>
          <a:prstGeom prst="line">
            <a:avLst/>
          </a:prstGeom>
          <a:ln w="19050" cap="flat">
            <a:solidFill>
              <a:srgbClr val="000000"/>
            </a:solidFill>
            <a:prstDash val="solid"/>
            <a:headEnd type="none" w="sm" len="sm"/>
            <a:tailEnd type="none" w="sm" len="sm"/>
          </a:ln>
        </p:spPr>
      </p:sp>
      <p:sp>
        <p:nvSpPr>
          <p:cNvPr id="3" name="TextBox 3"/>
          <p:cNvSpPr txBox="1"/>
          <p:nvPr/>
        </p:nvSpPr>
        <p:spPr>
          <a:xfrm>
            <a:off x="853356" y="685975"/>
            <a:ext cx="13146821" cy="281940"/>
          </a:xfrm>
          <a:prstGeom prst="rect">
            <a:avLst/>
          </a:prstGeom>
        </p:spPr>
        <p:txBody>
          <a:bodyPr lIns="0" tIns="0" rIns="0" bIns="0" rtlCol="0" anchor="t">
            <a:spAutoFit/>
          </a:bodyPr>
          <a:lstStyle/>
          <a:p>
            <a:pPr marL="0" lvl="0" indent="0" algn="l">
              <a:lnSpc>
                <a:spcPts val="2160"/>
              </a:lnSpc>
              <a:spcBef>
                <a:spcPct val="0"/>
              </a:spcBef>
            </a:pPr>
            <a:r>
              <a:rPr lang="en-US" sz="2400" b="1">
                <a:solidFill>
                  <a:srgbClr val="000000"/>
                </a:solidFill>
                <a:latin typeface="Open Sans Bold"/>
                <a:ea typeface="Open Sans Bold"/>
                <a:cs typeface="Open Sans Bold"/>
                <a:sym typeface="Open Sans Bold"/>
              </a:rPr>
              <a:t>Додаткова інформація щодо виконання індивідуального плану наукової роботи</a:t>
            </a:r>
          </a:p>
        </p:txBody>
      </p:sp>
      <p:sp>
        <p:nvSpPr>
          <p:cNvPr id="4" name="TextBox 4"/>
          <p:cNvSpPr txBox="1"/>
          <p:nvPr/>
        </p:nvSpPr>
        <p:spPr>
          <a:xfrm>
            <a:off x="1028700" y="1971062"/>
            <a:ext cx="16050344" cy="8635697"/>
          </a:xfrm>
          <a:prstGeom prst="rect">
            <a:avLst/>
          </a:prstGeom>
        </p:spPr>
        <p:txBody>
          <a:bodyPr lIns="0" tIns="0" rIns="0" bIns="0" rtlCol="0" anchor="t">
            <a:spAutoFit/>
          </a:bodyPr>
          <a:lstStyle/>
          <a:p>
            <a:pPr marL="845822" lvl="2" indent="-194311">
              <a:lnSpc>
                <a:spcPts val="2520"/>
              </a:lnSpc>
              <a:buAutoNum type="arabicPeriod"/>
            </a:pP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Відзначається</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uk-UA" dirty="0">
                <a:solidFill>
                  <a:srgbClr val="000000"/>
                </a:solidFill>
                <a:latin typeface="Open Sans" panose="020B0604020202020204" charset="0"/>
                <a:ea typeface="Open Sans" panose="020B0604020202020204" charset="0"/>
                <a:cs typeface="Open Sans" panose="020B0604020202020204" charset="0"/>
                <a:sym typeface="Canva Sans"/>
              </a:rPr>
              <a:t>виконання наукового</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плану</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uk-UA" dirty="0">
                <a:solidFill>
                  <a:srgbClr val="000000"/>
                </a:solidFill>
                <a:latin typeface="Open Sans" panose="020B0604020202020204" charset="0"/>
                <a:ea typeface="Open Sans" panose="020B0604020202020204" charset="0"/>
                <a:cs typeface="Open Sans" panose="020B0604020202020204" charset="0"/>
                <a:sym typeface="Canva Sans"/>
              </a:rPr>
              <a:t>щодо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реалізації</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експериментальної</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частини</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дисертаційного</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дослідження</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виконання</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якого</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заплановано</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на</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3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навчальний</a:t>
            </a:r>
            <a:r>
              <a:rPr lang="en-US"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dirty="0" err="1">
                <a:solidFill>
                  <a:srgbClr val="000000"/>
                </a:solidFill>
                <a:latin typeface="Open Sans" panose="020B0604020202020204" charset="0"/>
                <a:ea typeface="Open Sans" panose="020B0604020202020204" charset="0"/>
                <a:cs typeface="Open Sans" panose="020B0604020202020204" charset="0"/>
                <a:sym typeface="Canva Sans"/>
              </a:rPr>
              <a:t>рік</a:t>
            </a:r>
            <a:r>
              <a:rPr lang="en-US" dirty="0">
                <a:solidFill>
                  <a:srgbClr val="000000"/>
                </a:solidFill>
                <a:latin typeface="Open Sans" panose="020B0604020202020204" charset="0"/>
                <a:ea typeface="Open Sans" panose="020B0604020202020204" charset="0"/>
                <a:cs typeface="Open Sans" panose="020B0604020202020204" charset="0"/>
                <a:sym typeface="Canva Sans"/>
              </a:rPr>
              <a:t>.</a:t>
            </a:r>
          </a:p>
          <a:p>
            <a:pPr algn="l">
              <a:lnSpc>
                <a:spcPts val="2520"/>
              </a:lnSpc>
            </a:pP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Підтвердженням</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виконання</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є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безпосередня</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участь</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в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розробці</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та</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впровадженні</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наступних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електронних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кабінетів</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в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межах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наступних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геоінформаційних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систем</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a:t>
            </a:r>
          </a:p>
          <a:p>
            <a:pPr marL="388622" lvl="1" indent="-194311" algn="l">
              <a:lnSpc>
                <a:spcPts val="2520"/>
              </a:lnSpc>
              <a:buFont typeface="Arial"/>
              <a:buChar char="•"/>
            </a:pP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Електронний</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кабінет</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геодезиста</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Геоінформаційної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системи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містобудівного</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кадастру</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Львівської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ради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u="sng" dirty="0">
                <a:solidFill>
                  <a:srgbClr val="000000"/>
                </a:solidFill>
                <a:latin typeface="Open Sans" panose="020B0604020202020204" charset="0"/>
                <a:ea typeface="Open Sans" panose="020B0604020202020204" charset="0"/>
                <a:cs typeface="Open Sans" panose="020B0604020202020204" charset="0"/>
                <a:sym typeface="Canva Sans"/>
                <a:hlinkClick r:id="rId2" tooltip="https://mbk.city-adm.lviv.ua/home"/>
              </a:rPr>
              <a:t>mbk.city-adm.lviv.ua</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p>
          <a:p>
            <a:pPr marL="388622" lvl="1" indent="-194311" algn="l">
              <a:lnSpc>
                <a:spcPts val="2520"/>
              </a:lnSpc>
              <a:buFont typeface="Arial"/>
              <a:buChar char="•"/>
            </a:pP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Електронний</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кабінет</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геодезиста</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Геоінформаційної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системи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містобудівного</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кадастру</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Запорізької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ради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обмежений</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доступ</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a:t>
            </a:r>
          </a:p>
          <a:p>
            <a:pPr marL="388622" lvl="1" indent="-194311" algn="l">
              <a:lnSpc>
                <a:spcPts val="2520"/>
              </a:lnSpc>
              <a:buFont typeface="Arial"/>
              <a:buChar char="•"/>
            </a:pP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Електронний</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кабінет</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геодезиста</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Геоінформаційної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системи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містобудівного</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кадастру</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Червоноградської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ради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u="sng" dirty="0">
                <a:solidFill>
                  <a:srgbClr val="000000"/>
                </a:solidFill>
                <a:latin typeface="Open Sans" panose="020B0604020202020204" charset="0"/>
                <a:ea typeface="Open Sans" panose="020B0604020202020204" charset="0"/>
                <a:cs typeface="Open Sans" panose="020B0604020202020204" charset="0"/>
                <a:sym typeface="Canva Sans"/>
                <a:hlinkClick r:id="rId3"/>
              </a:rPr>
              <a:t>https://gis.chervonograd-rada.gov.ua/home</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p>
          <a:p>
            <a:pPr marL="388622" lvl="1" indent="-194311" algn="l">
              <a:lnSpc>
                <a:spcPts val="2520"/>
              </a:lnSpc>
              <a:buFont typeface="Arial"/>
              <a:buChar char="•"/>
            </a:pP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Кабінет</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постачальника</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геопросторових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даних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Геоінформаційної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системи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Луцької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ради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u="sng" dirty="0">
                <a:solidFill>
                  <a:srgbClr val="000000"/>
                </a:solidFill>
                <a:latin typeface="Open Sans" panose="020B0604020202020204" charset="0"/>
                <a:ea typeface="Open Sans" panose="020B0604020202020204" charset="0"/>
                <a:cs typeface="Open Sans" panose="020B0604020202020204" charset="0"/>
                <a:sym typeface="Canva Sans"/>
                <a:hlinkClick r:id="rId4"/>
              </a:rPr>
              <a:t>https://geo.lutskrada.gov.ua/home</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p>
          <a:p>
            <a:pPr marL="388622" lvl="1" indent="-194311" algn="l">
              <a:lnSpc>
                <a:spcPts val="2520"/>
              </a:lnSpc>
              <a:buFont typeface="Arial"/>
              <a:buChar char="•"/>
            </a:pP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Кабінет</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постачальника</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геопросторових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даних</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Геоінформаційної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системи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містобудівного</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кадастру</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Рівненської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міської</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ради</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u="sng" dirty="0">
                <a:solidFill>
                  <a:srgbClr val="000000"/>
                </a:solidFill>
                <a:latin typeface="Open Sans" panose="020B0604020202020204" charset="0"/>
                <a:ea typeface="Open Sans" panose="020B0604020202020204" charset="0"/>
                <a:cs typeface="Open Sans" panose="020B0604020202020204" charset="0"/>
                <a:sym typeface="Canva Sans"/>
                <a:hlinkClick r:id="rId5"/>
              </a:rPr>
              <a:t>https://geo.rv.ua/home</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вхід</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до</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кабінету</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з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обмеженим</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1800" dirty="0" err="1">
                <a:solidFill>
                  <a:srgbClr val="000000"/>
                </a:solidFill>
                <a:latin typeface="Open Sans" panose="020B0604020202020204" charset="0"/>
                <a:ea typeface="Open Sans" panose="020B0604020202020204" charset="0"/>
                <a:cs typeface="Open Sans" panose="020B0604020202020204" charset="0"/>
                <a:sym typeface="Canva Sans"/>
              </a:rPr>
              <a:t>доступом</a:t>
            </a:r>
            <a:r>
              <a:rPr lang="en-US" sz="1800" dirty="0">
                <a:solidFill>
                  <a:srgbClr val="000000"/>
                </a:solidFill>
                <a:latin typeface="Open Sans" panose="020B0604020202020204" charset="0"/>
                <a:ea typeface="Open Sans" panose="020B0604020202020204" charset="0"/>
                <a:cs typeface="Open Sans" panose="020B0604020202020204" charset="0"/>
                <a:sym typeface="Canva Sans"/>
              </a:rPr>
              <a:t>)</a:t>
            </a:r>
            <a:endParaRPr lang="uk-UA" sz="1800" dirty="0">
              <a:solidFill>
                <a:srgbClr val="000000"/>
              </a:solidFill>
              <a:latin typeface="Open Sans" panose="020B0604020202020204" charset="0"/>
              <a:ea typeface="Open Sans" panose="020B0604020202020204" charset="0"/>
              <a:cs typeface="Open Sans" panose="020B0604020202020204" charset="0"/>
              <a:sym typeface="Canva Sans"/>
            </a:endParaRPr>
          </a:p>
          <a:p>
            <a:pPr marL="388622" lvl="1" indent="-194311" algn="l">
              <a:lnSpc>
                <a:spcPts val="2520"/>
              </a:lnSpc>
              <a:buFont typeface="Arial"/>
              <a:buChar char="•"/>
            </a:pPr>
            <a:endParaRPr lang="uk-UA" dirty="0">
              <a:solidFill>
                <a:srgbClr val="000000"/>
              </a:solidFill>
              <a:latin typeface="Open Sans" panose="020B0604020202020204" charset="0"/>
              <a:ea typeface="Open Sans" panose="020B0604020202020204" charset="0"/>
              <a:cs typeface="Open Sans" panose="020B0604020202020204" charset="0"/>
              <a:sym typeface="Canva Sans"/>
            </a:endParaRPr>
          </a:p>
          <a:p>
            <a:pPr marL="194311" lvl="1" algn="l">
              <a:lnSpc>
                <a:spcPts val="2520"/>
              </a:lnSpc>
            </a:pPr>
            <a:r>
              <a:rPr lang="uk-UA" sz="1800" dirty="0">
                <a:solidFill>
                  <a:srgbClr val="000000"/>
                </a:solidFill>
                <a:latin typeface="Open Sans" panose="020B0604020202020204" charset="0"/>
                <a:ea typeface="Open Sans" panose="020B0604020202020204" charset="0"/>
                <a:cs typeface="Open Sans" panose="020B0604020202020204" charset="0"/>
                <a:sym typeface="Canva Sans"/>
              </a:rPr>
              <a:t>	2. За останнє півріччя було опубліковано</a:t>
            </a:r>
            <a:endParaRPr lang="en-US" sz="1800" dirty="0">
              <a:solidFill>
                <a:srgbClr val="000000"/>
              </a:solidFill>
              <a:latin typeface="Open Sans" panose="020B0604020202020204" charset="0"/>
              <a:ea typeface="Open Sans" panose="020B0604020202020204" charset="0"/>
              <a:cs typeface="Open Sans" panose="020B0604020202020204" charset="0"/>
              <a:sym typeface="Canva Sans"/>
            </a:endParaRPr>
          </a:p>
          <a:p>
            <a:pPr marL="388622" lvl="1" indent="-194311">
              <a:lnSpc>
                <a:spcPts val="2520"/>
              </a:lnSpc>
              <a:buFont typeface="Arial"/>
              <a:buChar char="•"/>
            </a:pPr>
            <a:r>
              <a:rPr lang="uk-UA" dirty="0">
                <a:latin typeface="Open Sans" panose="020B0604020202020204" charset="0"/>
                <a:ea typeface="Open Sans" panose="020B0604020202020204" charset="0"/>
                <a:cs typeface="Open Sans" panose="020B0604020202020204" charset="0"/>
              </a:rPr>
              <a:t>Опубліковано статтю на тему «Досвід практичної реалізації електронного кабінету геодезиста на </a:t>
            </a:r>
            <a:r>
              <a:rPr lang="uk-UA" dirty="0" err="1">
                <a:latin typeface="Open Sans" panose="020B0604020202020204" charset="0"/>
                <a:ea typeface="Open Sans" panose="020B0604020202020204" charset="0"/>
                <a:cs typeface="Open Sans" panose="020B0604020202020204" charset="0"/>
              </a:rPr>
              <a:t>геопорталі</a:t>
            </a:r>
            <a:r>
              <a:rPr lang="uk-UA" dirty="0">
                <a:latin typeface="Open Sans" panose="020B0604020202020204" charset="0"/>
                <a:ea typeface="Open Sans" panose="020B0604020202020204" charset="0"/>
                <a:cs typeface="Open Sans" panose="020B0604020202020204" charset="0"/>
              </a:rPr>
              <a:t> містобудівного кадастру Львівської міської ради» Гур’янов, В. (2024). </a:t>
            </a:r>
            <a:r>
              <a:rPr lang="ru-RU" dirty="0">
                <a:latin typeface="Open Sans" panose="020B0604020202020204" charset="0"/>
                <a:ea typeface="Open Sans" panose="020B0604020202020204" charset="0"/>
                <a:cs typeface="Open Sans" panose="020B0604020202020204" charset="0"/>
              </a:rPr>
              <a:t>ДОСВІД ПРАКТИЧНОЇ РЕАЛІЗАЦІЇ ЕЛЕКТРОННОГО КАБІНЕТУ НА ГЕОПОРТАЛІ МІСТОБУДІВНОГО КАДАСТРУ ЛЬВІВСЬКОЇ МІСЬКОЇ РАДИ. </a:t>
            </a:r>
            <a:r>
              <a:rPr lang="ru-RU" i="1" dirty="0" err="1">
                <a:latin typeface="Open Sans" panose="020B0604020202020204" charset="0"/>
                <a:ea typeface="Open Sans" panose="020B0604020202020204" charset="0"/>
                <a:cs typeface="Open Sans" panose="020B0604020202020204" charset="0"/>
              </a:rPr>
              <a:t>Містобудування</a:t>
            </a:r>
            <a:r>
              <a:rPr lang="ru-RU" i="1" dirty="0">
                <a:latin typeface="Open Sans" panose="020B0604020202020204" charset="0"/>
                <a:ea typeface="Open Sans" panose="020B0604020202020204" charset="0"/>
                <a:cs typeface="Open Sans" panose="020B0604020202020204" charset="0"/>
              </a:rPr>
              <a:t> та </a:t>
            </a:r>
            <a:r>
              <a:rPr lang="ru-RU" i="1" dirty="0" err="1">
                <a:latin typeface="Open Sans" panose="020B0604020202020204" charset="0"/>
                <a:ea typeface="Open Sans" panose="020B0604020202020204" charset="0"/>
                <a:cs typeface="Open Sans" panose="020B0604020202020204" charset="0"/>
              </a:rPr>
              <a:t>територіальне</a:t>
            </a:r>
            <a:r>
              <a:rPr lang="ru-RU" i="1" dirty="0">
                <a:latin typeface="Open Sans" panose="020B0604020202020204" charset="0"/>
                <a:ea typeface="Open Sans" panose="020B0604020202020204" charset="0"/>
                <a:cs typeface="Open Sans" panose="020B0604020202020204" charset="0"/>
              </a:rPr>
              <a:t> </a:t>
            </a:r>
            <a:r>
              <a:rPr lang="ru-RU" i="1" dirty="0" err="1">
                <a:latin typeface="Open Sans" panose="020B0604020202020204" charset="0"/>
                <a:ea typeface="Open Sans" panose="020B0604020202020204" charset="0"/>
                <a:cs typeface="Open Sans" panose="020B0604020202020204" charset="0"/>
              </a:rPr>
              <a:t>планування</a:t>
            </a:r>
            <a:r>
              <a:rPr lang="ru-RU" dirty="0">
                <a:latin typeface="Open Sans" panose="020B0604020202020204" charset="0"/>
                <a:ea typeface="Open Sans" panose="020B0604020202020204" charset="0"/>
                <a:cs typeface="Open Sans" panose="020B0604020202020204" charset="0"/>
              </a:rPr>
              <a:t>, (87), 330–341. </a:t>
            </a:r>
            <a:r>
              <a:rPr lang="ru-RU" u="sng" dirty="0">
                <a:latin typeface="Open Sans" panose="020B0604020202020204" charset="0"/>
                <a:ea typeface="Open Sans" panose="020B0604020202020204" charset="0"/>
                <a:cs typeface="Open Sans" panose="020B0604020202020204" charset="0"/>
                <a:hlinkClick r:id="rId6"/>
              </a:rPr>
              <a:t>https://doi.org/10.32347/2076-815x.2024.87.330-341</a:t>
            </a:r>
            <a:r>
              <a:rPr lang="uk-UA" dirty="0">
                <a:latin typeface="Open Sans" panose="020B0604020202020204" charset="0"/>
                <a:ea typeface="Open Sans" panose="020B0604020202020204" charset="0"/>
                <a:cs typeface="Open Sans" panose="020B0604020202020204" charset="0"/>
              </a:rPr>
              <a:t>. </a:t>
            </a:r>
          </a:p>
          <a:p>
            <a:pPr marL="388622" lvl="1" indent="-194311">
              <a:lnSpc>
                <a:spcPts val="2520"/>
              </a:lnSpc>
              <a:buFont typeface="Arial"/>
              <a:buChar char="•"/>
            </a:pPr>
            <a:r>
              <a:rPr lang="uk-UA" sz="1800" dirty="0">
                <a:solidFill>
                  <a:srgbClr val="000000"/>
                </a:solidFill>
                <a:latin typeface="Open Sans" panose="020B0604020202020204" charset="0"/>
                <a:ea typeface="Open Sans" panose="020B0604020202020204" charset="0"/>
                <a:cs typeface="Open Sans" panose="020B0604020202020204" charset="0"/>
                <a:sym typeface="Canva Sans"/>
              </a:rPr>
              <a:t> </a:t>
            </a:r>
            <a:r>
              <a:rPr lang="ru-RU" dirty="0" err="1">
                <a:latin typeface="Open Sans" panose="020B0604020202020204" charset="0"/>
                <a:ea typeface="Open Sans" panose="020B0604020202020204" charset="0"/>
                <a:cs typeface="Open Sans" panose="020B0604020202020204" charset="0"/>
              </a:rPr>
              <a:t>Було</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прийнято</a:t>
            </a:r>
            <a:r>
              <a:rPr lang="ru-RU" dirty="0">
                <a:latin typeface="Open Sans" panose="020B0604020202020204" charset="0"/>
                <a:ea typeface="Open Sans" panose="020B0604020202020204" charset="0"/>
                <a:cs typeface="Open Sans" panose="020B0604020202020204" charset="0"/>
              </a:rPr>
              <a:t> участь у </a:t>
            </a:r>
            <a:r>
              <a:rPr lang="ru-RU" dirty="0" err="1">
                <a:latin typeface="Open Sans" panose="020B0604020202020204" charset="0"/>
                <a:ea typeface="Open Sans" panose="020B0604020202020204" charset="0"/>
                <a:cs typeface="Open Sans" panose="020B0604020202020204" charset="0"/>
              </a:rPr>
              <a:t>Міжнародній</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науково-практичній</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конференції</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молодих</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вчених</a:t>
            </a:r>
            <a:r>
              <a:rPr lang="ru-RU" dirty="0">
                <a:latin typeface="Open Sans" panose="020B0604020202020204" charset="0"/>
                <a:ea typeface="Open Sans" panose="020B0604020202020204" charset="0"/>
                <a:cs typeface="Open Sans" panose="020B0604020202020204" charset="0"/>
              </a:rPr>
              <a:t> «БУД-МАЙСТЕР-КЛАС-2024» та </a:t>
            </a:r>
            <a:r>
              <a:rPr lang="ru-RU" dirty="0" err="1">
                <a:latin typeface="Open Sans" panose="020B0604020202020204" charset="0"/>
                <a:ea typeface="Open Sans" panose="020B0604020202020204" charset="0"/>
                <a:cs typeface="Open Sans" panose="020B0604020202020204" charset="0"/>
              </a:rPr>
              <a:t>отримано</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сертифікат</a:t>
            </a:r>
            <a:r>
              <a:rPr lang="ru-RU" dirty="0">
                <a:latin typeface="Open Sans" panose="020B0604020202020204" charset="0"/>
                <a:ea typeface="Open Sans" panose="020B0604020202020204" charset="0"/>
                <a:cs typeface="Open Sans" panose="020B0604020202020204" charset="0"/>
              </a:rPr>
              <a:t>.</a:t>
            </a:r>
          </a:p>
          <a:p>
            <a:pPr marL="388622" lvl="1" indent="-194311">
              <a:lnSpc>
                <a:spcPts val="2520"/>
              </a:lnSpc>
              <a:buFont typeface="Arial"/>
              <a:buChar char="•"/>
            </a:pPr>
            <a:r>
              <a:rPr lang="uk-UA" dirty="0">
                <a:latin typeface="Open Sans" panose="020B0604020202020204" charset="0"/>
                <a:ea typeface="Open Sans" panose="020B0604020202020204" charset="0"/>
                <a:cs typeface="Open Sans" panose="020B0604020202020204" charset="0"/>
              </a:rPr>
              <a:t>Підготовлено статтю на тему «Структура та завдання електронного кабінету національної інфраструктури </a:t>
            </a:r>
            <a:r>
              <a:rPr lang="uk-UA" dirty="0" err="1">
                <a:latin typeface="Open Sans" panose="020B0604020202020204" charset="0"/>
                <a:ea typeface="Open Sans" panose="020B0604020202020204" charset="0"/>
                <a:cs typeface="Open Sans" panose="020B0604020202020204" charset="0"/>
              </a:rPr>
              <a:t>геопросторових</a:t>
            </a:r>
            <a:r>
              <a:rPr lang="uk-UA" dirty="0">
                <a:latin typeface="Open Sans" panose="020B0604020202020204" charset="0"/>
                <a:ea typeface="Open Sans" panose="020B0604020202020204" charset="0"/>
                <a:cs typeface="Open Sans" panose="020B0604020202020204" charset="0"/>
              </a:rPr>
              <a:t> даних» та передано в редакцію журналу Просторовий розвиток.</a:t>
            </a:r>
          </a:p>
          <a:p>
            <a:pPr marL="388622" lvl="1" indent="-194311">
              <a:lnSpc>
                <a:spcPts val="2520"/>
              </a:lnSpc>
              <a:buFont typeface="Arial"/>
              <a:buChar char="•"/>
            </a:pPr>
            <a:r>
              <a:rPr lang="uk-UA" dirty="0">
                <a:latin typeface="Open Sans" panose="020B0604020202020204" charset="0"/>
                <a:ea typeface="Open Sans" panose="020B0604020202020204" charset="0"/>
                <a:cs typeface="Open Sans" panose="020B0604020202020204" charset="0"/>
              </a:rPr>
              <a:t>Підготовлено тези доповіді для</a:t>
            </a:r>
            <a:r>
              <a:rPr lang="ru-RU" dirty="0">
                <a:latin typeface="Open Sans" panose="020B0604020202020204" charset="0"/>
                <a:ea typeface="Open Sans" panose="020B0604020202020204" charset="0"/>
                <a:cs typeface="Open Sans" panose="020B0604020202020204" charset="0"/>
              </a:rPr>
              <a:t> </a:t>
            </a:r>
            <a:r>
              <a:rPr lang="ru-RU" dirty="0" err="1">
                <a:latin typeface="Open Sans" panose="020B0604020202020204" charset="0"/>
                <a:ea typeface="Open Sans" panose="020B0604020202020204" charset="0"/>
                <a:cs typeface="Open Sans" panose="020B0604020202020204" charset="0"/>
              </a:rPr>
              <a:t>участі</a:t>
            </a:r>
            <a:r>
              <a:rPr lang="ru-RU" dirty="0">
                <a:latin typeface="Open Sans" panose="020B0604020202020204" charset="0"/>
                <a:ea typeface="Open Sans" panose="020B0604020202020204" charset="0"/>
                <a:cs typeface="Open Sans" panose="020B0604020202020204" charset="0"/>
              </a:rPr>
              <a:t> </a:t>
            </a:r>
            <a:r>
              <a:rPr lang="uk-UA" dirty="0">
                <a:latin typeface="Open Sans" panose="020B0604020202020204" charset="0"/>
                <a:ea typeface="Open Sans" panose="020B0604020202020204" charset="0"/>
                <a:cs typeface="Open Sans" panose="020B0604020202020204" charset="0"/>
              </a:rPr>
              <a:t>в Міжнародній науково-практичної конференції «Актуальні питання науки, освіти та технологій: теорія і практика».</a:t>
            </a:r>
          </a:p>
          <a:p>
            <a:pPr marL="388622" lvl="1" indent="-194311">
              <a:lnSpc>
                <a:spcPts val="2520"/>
              </a:lnSpc>
              <a:buFont typeface="Arial"/>
              <a:buChar char="•"/>
            </a:pPr>
            <a:endParaRPr lang="uk-UA" dirty="0">
              <a:latin typeface="Open Sans" panose="020B0604020202020204" charset="0"/>
              <a:ea typeface="Open Sans" panose="020B0604020202020204" charset="0"/>
              <a:cs typeface="Open Sans" panose="020B0604020202020204" charset="0"/>
            </a:endParaRPr>
          </a:p>
          <a:p>
            <a:pPr marL="194311" lvl="1">
              <a:lnSpc>
                <a:spcPts val="2520"/>
              </a:lnSpc>
            </a:pPr>
            <a:endParaRPr lang="en-US" sz="1800" dirty="0">
              <a:solidFill>
                <a:srgbClr val="000000"/>
              </a:solidFill>
              <a:latin typeface="Open Sans" panose="020B0604020202020204" charset="0"/>
              <a:ea typeface="Open Sans" panose="020B0604020202020204" charset="0"/>
              <a:cs typeface="Open Sans" panose="020B0604020202020204" charset="0"/>
              <a:sym typeface="Canva Sans"/>
            </a:endParaRPr>
          </a:p>
          <a:p>
            <a:pPr algn="l">
              <a:lnSpc>
                <a:spcPts val="2520"/>
              </a:lnSpc>
            </a:pPr>
            <a:endParaRPr lang="en-US" sz="1800" dirty="0">
              <a:solidFill>
                <a:srgbClr val="000000"/>
              </a:solidFill>
              <a:latin typeface="Open Sans" panose="020B0604020202020204" charset="0"/>
              <a:ea typeface="Open Sans" panose="020B0604020202020204" charset="0"/>
              <a:cs typeface="Open Sans" panose="020B0604020202020204" charset="0"/>
              <a:sym typeface="Canva Sans"/>
            </a:endParaRPr>
          </a:p>
          <a:p>
            <a:pPr algn="l">
              <a:lnSpc>
                <a:spcPts val="2520"/>
              </a:lnSpc>
            </a:pPr>
            <a:endParaRPr lang="en-US" sz="1800" dirty="0">
              <a:solidFill>
                <a:srgbClr val="000000"/>
              </a:solidFill>
              <a:latin typeface="Open Sans" panose="020B0604020202020204" charset="0"/>
              <a:ea typeface="Open Sans" panose="020B0604020202020204" charset="0"/>
              <a:cs typeface="Open Sans" panose="020B0604020202020204" charset="0"/>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10909" y="4819967"/>
            <a:ext cx="3266182" cy="580390"/>
          </a:xfrm>
          <a:prstGeom prst="rect">
            <a:avLst/>
          </a:prstGeom>
        </p:spPr>
        <p:txBody>
          <a:bodyPr lIns="0" tIns="0" rIns="0" bIns="0" rtlCol="0" anchor="t">
            <a:spAutoFit/>
          </a:bodyPr>
          <a:lstStyle/>
          <a:p>
            <a:pPr algn="ctr">
              <a:lnSpc>
                <a:spcPts val="4759"/>
              </a:lnSpc>
            </a:pPr>
            <a:r>
              <a:rPr lang="en-US" sz="3399" dirty="0" err="1">
                <a:solidFill>
                  <a:srgbClr val="000000"/>
                </a:solidFill>
                <a:latin typeface="Open Sans" panose="020B0604020202020204" charset="0"/>
                <a:ea typeface="Open Sans" panose="020B0604020202020204" charset="0"/>
                <a:cs typeface="Open Sans" panose="020B0604020202020204" charset="0"/>
                <a:sym typeface="Canva Sans"/>
              </a:rPr>
              <a:t>Дякую</a:t>
            </a:r>
            <a:r>
              <a:rPr lang="en-US" sz="3399"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3399" dirty="0" err="1">
                <a:solidFill>
                  <a:srgbClr val="000000"/>
                </a:solidFill>
                <a:latin typeface="Open Sans" panose="020B0604020202020204" charset="0"/>
                <a:ea typeface="Open Sans" panose="020B0604020202020204" charset="0"/>
                <a:cs typeface="Open Sans" panose="020B0604020202020204" charset="0"/>
                <a:sym typeface="Canva Sans"/>
              </a:rPr>
              <a:t>за</a:t>
            </a:r>
            <a:r>
              <a:rPr lang="en-US" sz="3399" dirty="0">
                <a:solidFill>
                  <a:srgbClr val="000000"/>
                </a:solidFill>
                <a:latin typeface="Open Sans" panose="020B0604020202020204" charset="0"/>
                <a:ea typeface="Open Sans" panose="020B0604020202020204" charset="0"/>
                <a:cs typeface="Open Sans" panose="020B0604020202020204" charset="0"/>
                <a:sym typeface="Canva Sans"/>
              </a:rPr>
              <a:t> </a:t>
            </a:r>
            <a:r>
              <a:rPr lang="en-US" sz="3399" dirty="0" err="1">
                <a:solidFill>
                  <a:srgbClr val="000000"/>
                </a:solidFill>
                <a:latin typeface="Open Sans" panose="020B0604020202020204" charset="0"/>
                <a:ea typeface="Open Sans" panose="020B0604020202020204" charset="0"/>
                <a:cs typeface="Open Sans" panose="020B0604020202020204" charset="0"/>
                <a:sym typeface="Canva Sans"/>
              </a:rPr>
              <a:t>увагу</a:t>
            </a:r>
            <a:r>
              <a:rPr lang="en-US" sz="3399" dirty="0">
                <a:solidFill>
                  <a:srgbClr val="000000"/>
                </a:solidFill>
                <a:latin typeface="Open Sans" panose="020B0604020202020204" charset="0"/>
                <a:ea typeface="Open Sans" panose="020B0604020202020204" charset="0"/>
                <a:cs typeface="Open Sans" panose="020B0604020202020204" charset="0"/>
                <a:sym typeface="Canva Sans"/>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1190</Words>
  <Application>Microsoft Office PowerPoint</Application>
  <PresentationFormat>Довільний</PresentationFormat>
  <Paragraphs>87</Paragraphs>
  <Slides>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7</vt:i4>
      </vt:variant>
    </vt:vector>
  </HeadingPairs>
  <TitlesOfParts>
    <vt:vector size="13" baseType="lpstr">
      <vt:lpstr>Arial</vt:lpstr>
      <vt:lpstr>Calibri</vt:lpstr>
      <vt:lpstr>Open Sans</vt:lpstr>
      <vt:lpstr>Open Sans Bold</vt:lpstr>
      <vt:lpstr>Canva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про виконання Індивідуального плану наукової роботи аспіранта Гур'янова Владислава Ігоровича Спеціальність: 193 Геодезія та землеустрій</dc:title>
  <dc:creator>vhurianov</dc:creator>
  <cp:lastModifiedBy>Vladyslav Hurianov</cp:lastModifiedBy>
  <cp:revision>12</cp:revision>
  <dcterms:created xsi:type="dcterms:W3CDTF">2006-08-16T00:00:00Z</dcterms:created>
  <dcterms:modified xsi:type="dcterms:W3CDTF">2025-04-14T18:17:37Z</dcterms:modified>
  <dc:identifier>DAGRDAzOcsE</dc:identifier>
</cp:coreProperties>
</file>